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5"/>
  </p:notesMasterIdLst>
  <p:sldIdLst>
    <p:sldId id="256" r:id="rId2"/>
    <p:sldId id="338" r:id="rId3"/>
    <p:sldId id="298" r:id="rId4"/>
    <p:sldId id="339" r:id="rId5"/>
    <p:sldId id="259" r:id="rId6"/>
    <p:sldId id="340" r:id="rId7"/>
    <p:sldId id="299" r:id="rId8"/>
    <p:sldId id="312" r:id="rId9"/>
    <p:sldId id="313" r:id="rId10"/>
    <p:sldId id="265" r:id="rId11"/>
    <p:sldId id="300" r:id="rId12"/>
    <p:sldId id="314" r:id="rId13"/>
    <p:sldId id="267" r:id="rId14"/>
    <p:sldId id="341" r:id="rId15"/>
    <p:sldId id="315" r:id="rId16"/>
    <p:sldId id="317" r:id="rId17"/>
    <p:sldId id="305" r:id="rId18"/>
    <p:sldId id="273" r:id="rId19"/>
    <p:sldId id="277" r:id="rId20"/>
    <p:sldId id="306" r:id="rId21"/>
    <p:sldId id="279" r:id="rId22"/>
    <p:sldId id="342" r:id="rId23"/>
    <p:sldId id="309" r:id="rId24"/>
    <p:sldId id="301" r:id="rId25"/>
    <p:sldId id="319" r:id="rId26"/>
    <p:sldId id="320" r:id="rId27"/>
    <p:sldId id="333" r:id="rId28"/>
    <p:sldId id="334" r:id="rId29"/>
    <p:sldId id="321" r:id="rId30"/>
    <p:sldId id="322" r:id="rId31"/>
    <p:sldId id="283" r:id="rId32"/>
    <p:sldId id="352" r:id="rId33"/>
    <p:sldId id="323" r:id="rId34"/>
    <p:sldId id="343" r:id="rId35"/>
    <p:sldId id="344" r:id="rId36"/>
    <p:sldId id="286" r:id="rId37"/>
    <p:sldId id="345" r:id="rId38"/>
    <p:sldId id="308" r:id="rId39"/>
    <p:sldId id="346" r:id="rId40"/>
    <p:sldId id="302" r:id="rId41"/>
    <p:sldId id="325" r:id="rId42"/>
    <p:sldId id="326" r:id="rId43"/>
    <p:sldId id="291" r:id="rId44"/>
    <p:sldId id="303" r:id="rId45"/>
    <p:sldId id="327" r:id="rId46"/>
    <p:sldId id="293" r:id="rId47"/>
    <p:sldId id="347" r:id="rId48"/>
    <p:sldId id="348" r:id="rId49"/>
    <p:sldId id="349" r:id="rId50"/>
    <p:sldId id="350" r:id="rId51"/>
    <p:sldId id="351" r:id="rId52"/>
    <p:sldId id="353" r:id="rId53"/>
    <p:sldId id="354"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oJNHHgp7AAbkRYMM/92g==" hashData="NytpkQF7Gbim+e06W8SU3Cq7a6xtrvnUhOBDy8QRfv9JUkpccZ2g1dCKtheMIcVxbaFolykhA06IcCvBhxPdS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48718"/>
  </p:normalViewPr>
  <p:slideViewPr>
    <p:cSldViewPr snapToGrid="0" snapToObjects="1">
      <p:cViewPr varScale="1">
        <p:scale>
          <a:sx n="48" d="100"/>
          <a:sy n="48" d="100"/>
        </p:scale>
        <p:origin x="173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CF1912-C97F-9543-9D49-A5C1662C91CD}"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5749BF-E3F1-2F4F-B85E-EA7A28833843}" type="slidenum">
              <a:rPr lang="en-US" smtClean="0"/>
              <a:t>‹#›</a:t>
            </a:fld>
            <a:endParaRPr lang="en-US"/>
          </a:p>
        </p:txBody>
      </p:sp>
    </p:spTree>
    <p:extLst>
      <p:ext uri="{BB962C8B-B14F-4D97-AF65-F5344CB8AC3E}">
        <p14:creationId xmlns:p14="http://schemas.microsoft.com/office/powerpoint/2010/main" val="29980770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1</a:t>
            </a:fld>
            <a:endParaRPr lang="en-US"/>
          </a:p>
        </p:txBody>
      </p:sp>
    </p:spTree>
    <p:extLst>
      <p:ext uri="{BB962C8B-B14F-4D97-AF65-F5344CB8AC3E}">
        <p14:creationId xmlns:p14="http://schemas.microsoft.com/office/powerpoint/2010/main" val="10516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Constructive 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11</a:t>
            </a:fld>
            <a:endParaRPr lang="en-US"/>
          </a:p>
        </p:txBody>
      </p:sp>
    </p:spTree>
    <p:extLst>
      <p:ext uri="{BB962C8B-B14F-4D97-AF65-F5344CB8AC3E}">
        <p14:creationId xmlns:p14="http://schemas.microsoft.com/office/powerpoint/2010/main" val="48527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022790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46211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35614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297246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235130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34925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introduced to the Constructive Conversation</a:t>
            </a:r>
            <a:r>
              <a:rPr lang="en-US" baseline="0" dirty="0"/>
              <a:t> Skill that will help us communicate ideas that we create and learn from each other.  That Constructive Conversation Skill is CREATE.  When we create, we say what we think or notice about something.  We will also establish conversation norms to ensure good listening and speaking skills.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30072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1678375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163515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We use this gesture to show when we have a new idea. To help us remember the skill we are practicing, we use the corresponding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049039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Today I am going to model the Constructive Conversation Skill-­‐‑</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23</a:t>
            </a:fld>
            <a:endParaRPr lang="en-US"/>
          </a:p>
        </p:txBody>
      </p:sp>
    </p:spTree>
    <p:extLst>
      <p:ext uri="{BB962C8B-B14F-4D97-AF65-F5344CB8AC3E}">
        <p14:creationId xmlns:p14="http://schemas.microsoft.com/office/powerpoint/2010/main" val="1991013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24</a:t>
            </a:fld>
            <a:endParaRPr lang="en-US"/>
          </a:p>
        </p:txBody>
      </p:sp>
    </p:spTree>
    <p:extLst>
      <p:ext uri="{BB962C8B-B14F-4D97-AF65-F5344CB8AC3E}">
        <p14:creationId xmlns:p14="http://schemas.microsoft.com/office/powerpoint/2010/main" val="881085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644470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245940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Listening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Task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Poster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Model</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CREATE.</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683147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from Lesson 1. The </a:t>
            </a:r>
            <a:r>
              <a:rPr lang="en-US" sz="1200" b="1" kern="1200" dirty="0">
                <a:solidFill>
                  <a:schemeClr val="tx1"/>
                </a:solidFill>
                <a:effectLst/>
                <a:latin typeface="+mn-lt"/>
                <a:ea typeface="+mn-ea"/>
                <a:cs typeface="+mn-cs"/>
              </a:rPr>
              <a:t>Model Script will </a:t>
            </a:r>
            <a:r>
              <a:rPr lang="en-US" sz="1200" kern="1200" dirty="0">
                <a:solidFill>
                  <a:schemeClr val="tx1"/>
                </a:solidFill>
                <a:effectLst/>
                <a:latin typeface="+mn-lt"/>
                <a:ea typeface="+mn-ea"/>
                <a:cs typeface="+mn-cs"/>
              </a:rPr>
              <a:t>be analyzed and coded for the Conversation Norms and the Constructive Conversation Skills. Use the following codes: </a:t>
            </a:r>
          </a:p>
          <a:p>
            <a:endParaRPr lang="en-US" dirty="0"/>
          </a:p>
          <a:p>
            <a:r>
              <a:rPr lang="en-US" sz="1200" b="1" kern="1200" dirty="0">
                <a:solidFill>
                  <a:schemeClr val="tx1"/>
                </a:solidFill>
                <a:effectLst/>
                <a:latin typeface="+mn-lt"/>
                <a:ea typeface="+mn-ea"/>
                <a:cs typeface="+mn-cs"/>
              </a:rPr>
              <a:t>CR=Create </a:t>
            </a:r>
          </a:p>
          <a:p>
            <a:r>
              <a:rPr lang="en-US" sz="1200" b="1" kern="1200" dirty="0">
                <a:solidFill>
                  <a:schemeClr val="tx1"/>
                </a:solidFill>
                <a:effectLst/>
                <a:latin typeface="+mn-lt"/>
                <a:ea typeface="+mn-ea"/>
                <a:cs typeface="+mn-cs"/>
              </a:rPr>
              <a:t>CL=Clarify </a:t>
            </a:r>
          </a:p>
          <a:p>
            <a:r>
              <a:rPr lang="en-US" sz="1200" b="1" kern="1200" dirty="0">
                <a:solidFill>
                  <a:schemeClr val="tx1"/>
                </a:solidFill>
                <a:effectLst/>
                <a:latin typeface="+mn-lt"/>
                <a:ea typeface="+mn-ea"/>
                <a:cs typeface="+mn-cs"/>
              </a:rPr>
              <a:t>F=Fortify </a:t>
            </a:r>
            <a:endParaRPr lang="en-US" dirty="0"/>
          </a:p>
          <a:p>
            <a:r>
              <a:rPr lang="en-US" sz="1200" b="1" kern="1200" dirty="0">
                <a:solidFill>
                  <a:schemeClr val="tx1"/>
                </a:solidFill>
                <a:effectLst/>
                <a:latin typeface="+mn-lt"/>
                <a:ea typeface="+mn-ea"/>
                <a:cs typeface="+mn-cs"/>
              </a:rPr>
              <a:t>N=Negotiate </a:t>
            </a:r>
          </a:p>
          <a:p>
            <a:endParaRPr lang="en-US" dirty="0"/>
          </a:p>
          <a:p>
            <a:r>
              <a:rPr lang="en-US" sz="1200" b="1" kern="1200" dirty="0">
                <a:solidFill>
                  <a:schemeClr val="tx1"/>
                </a:solidFill>
                <a:effectLst/>
                <a:latin typeface="+mn-lt"/>
                <a:ea typeface="+mn-ea"/>
                <a:cs typeface="+mn-cs"/>
              </a:rPr>
              <a:t>Underline=language of the skill </a:t>
            </a:r>
            <a:endParaRPr lang="en-US" dirty="0"/>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Model Script </a:t>
            </a:r>
            <a:r>
              <a:rPr lang="en-US" sz="1200" i="1" kern="1200" dirty="0">
                <a:solidFill>
                  <a:schemeClr val="tx1"/>
                </a:solidFill>
                <a:effectLst/>
                <a:latin typeface="+mn-lt"/>
                <a:ea typeface="+mn-ea"/>
                <a:cs typeface="+mn-cs"/>
              </a:rPr>
              <a:t>to find evidence of the skills of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How are we using the visual text to guide our conversation? Read it to yourself as I read it aloud. Let’s look at the first set of turns.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 A speaks and Student B responds. They are taking turns. Now, let’s look for the language of the skill. Look at Student A’s response. How does Student A use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states what they notice in the visual text and prompts their partner by using the prompt starter. I know this is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so I will label it with </a:t>
            </a:r>
            <a:r>
              <a:rPr lang="en-US" sz="1200" b="1" i="1" kern="1200" dirty="0">
                <a:solidFill>
                  <a:schemeClr val="tx1"/>
                </a:solidFill>
                <a:effectLst/>
                <a:latin typeface="+mn-lt"/>
                <a:ea typeface="+mn-ea"/>
                <a:cs typeface="+mn-cs"/>
              </a:rPr>
              <a:t>CR </a:t>
            </a:r>
            <a:r>
              <a:rPr lang="en-US" sz="1200" i="1" kern="1200" dirty="0">
                <a:solidFill>
                  <a:schemeClr val="tx1"/>
                </a:solidFill>
                <a:effectLst/>
                <a:latin typeface="+mn-lt"/>
                <a:ea typeface="+mn-ea"/>
                <a:cs typeface="+mn-cs"/>
              </a:rPr>
              <a:t>(Write CR next to the response).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prompts students to go through the same process with the rest of the Model Conversation. Also, </a:t>
            </a:r>
            <a:r>
              <a:rPr lang="en-US" sz="1200" b="1" i="1" kern="1200" dirty="0">
                <a:solidFill>
                  <a:schemeClr val="tx1"/>
                </a:solidFill>
                <a:effectLst/>
                <a:latin typeface="+mn-lt"/>
                <a:ea typeface="+mn-ea"/>
                <a:cs typeface="+mn-cs"/>
              </a:rPr>
              <a:t>student A </a:t>
            </a:r>
            <a:r>
              <a:rPr lang="en-US" sz="1200" b="1" kern="1200" dirty="0">
                <a:solidFill>
                  <a:schemeClr val="tx1"/>
                </a:solidFill>
                <a:effectLst/>
                <a:latin typeface="+mn-lt"/>
                <a:ea typeface="+mn-ea"/>
                <a:cs typeface="+mn-cs"/>
              </a:rPr>
              <a:t>prompts student B to create an idea. </a:t>
            </a:r>
            <a:endParaRPr lang="en-US" b="1"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668771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29</a:t>
            </a:fld>
            <a:endParaRPr lang="en-US"/>
          </a:p>
        </p:txBody>
      </p:sp>
    </p:spTree>
    <p:extLst>
      <p:ext uri="{BB962C8B-B14F-4D97-AF65-F5344CB8AC3E}">
        <p14:creationId xmlns:p14="http://schemas.microsoft.com/office/powerpoint/2010/main" val="96203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pPr rtl="0">
              <a:spcBef>
                <a:spcPts val="0"/>
              </a:spcBef>
              <a:buNone/>
            </a:pPr>
            <a:endParaRPr lang="en-US" b="1"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3</a:t>
            </a:fld>
            <a:endParaRPr lang="en-US"/>
          </a:p>
        </p:txBody>
      </p:sp>
    </p:spTree>
    <p:extLst>
      <p:ext uri="{BB962C8B-B14F-4D97-AF65-F5344CB8AC3E}">
        <p14:creationId xmlns:p14="http://schemas.microsoft.com/office/powerpoint/2010/main" val="1726367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659050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from Lesson 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endParaRPr lang="en-US" sz="1200" b="1" u="sng"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Revised</a:t>
            </a:r>
            <a:r>
              <a:rPr lang="en-US" sz="1200" b="1" u="sng" kern="1200" dirty="0">
                <a:solidFill>
                  <a:schemeClr val="tx1"/>
                </a:solidFill>
                <a:effectLst/>
                <a:latin typeface="+mn-lt"/>
                <a:ea typeface="+mn-ea"/>
                <a:cs typeface="+mn-cs"/>
              </a:rPr>
              <a:t>*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text</a:t>
            </a:r>
            <a:r>
              <a:rPr lang="en-US" sz="1200" kern="1200" dirty="0">
                <a:solidFill>
                  <a:schemeClr val="tx1"/>
                </a:solidFill>
                <a:effectLst/>
                <a:latin typeface="+mn-lt"/>
                <a:ea typeface="+mn-ea"/>
                <a:cs typeface="+mn-cs"/>
              </a:rPr>
              <a:t> indicates what the teacher should cross out as the text is being revised.</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indicates language revised.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a:t>
            </a:r>
            <a:r>
              <a:rPr lang="en-US" sz="1200" kern="1200" dirty="0">
                <a:solidFill>
                  <a:schemeClr val="tx1"/>
                </a:solidFill>
                <a:effectLst/>
                <a:latin typeface="+mn-lt"/>
                <a:ea typeface="+mn-ea"/>
                <a:cs typeface="+mn-cs"/>
              </a:rPr>
              <a:t>everything is destroyed.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wrecked house</a:t>
            </a:r>
            <a:r>
              <a:rPr lang="en-US" sz="1200" b="1" kern="1200" dirty="0">
                <a:solidFill>
                  <a:schemeClr val="tx1"/>
                </a:solidFill>
                <a:effectLst/>
                <a:latin typeface="+mn-lt"/>
                <a:ea typeface="+mn-ea"/>
                <a:cs typeface="+mn-cs"/>
              </a:rPr>
              <a:t>.  The man is looking in the house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lady</a:t>
            </a:r>
            <a:r>
              <a:rPr lang="en-US" sz="1200" b="1" kern="1200" dirty="0">
                <a:solidFill>
                  <a:schemeClr val="tx1"/>
                </a:solidFill>
                <a:effectLst/>
                <a:latin typeface="+mn-lt"/>
                <a:ea typeface="+mn-ea"/>
                <a:cs typeface="+mn-cs"/>
              </a:rPr>
              <a:t>.  She is putting out her hand and seems to be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looking at the house.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the girl is pulling the </a:t>
            </a:r>
            <a:r>
              <a:rPr lang="en-US" sz="1200" kern="1200" dirty="0">
                <a:solidFill>
                  <a:schemeClr val="tx1"/>
                </a:solidFill>
                <a:effectLst/>
                <a:latin typeface="+mn-lt"/>
                <a:ea typeface="+mn-ea"/>
                <a:cs typeface="+mn-cs"/>
              </a:rPr>
              <a:t>baby</a:t>
            </a:r>
            <a:r>
              <a:rPr lang="en-US" sz="1200" strike="sngStrike" kern="1200" dirty="0">
                <a:solidFill>
                  <a:schemeClr val="tx1"/>
                </a:solidFill>
                <a:effectLst/>
                <a:latin typeface="+mn-lt"/>
                <a:ea typeface="+mn-ea"/>
                <a:cs typeface="+mn-cs"/>
              </a:rPr>
              <a:t> is in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from</a:t>
            </a:r>
            <a:r>
              <a:rPr lang="en-US" sz="1200" kern="1200" dirty="0">
                <a:solidFill>
                  <a:schemeClr val="tx1"/>
                </a:solidFill>
                <a:effectLst/>
                <a:latin typeface="+mn-lt"/>
                <a:ea typeface="+mn-ea"/>
                <a:cs typeface="+mn-cs"/>
              </a:rPr>
              <a:t> the dirt.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car.  </a:t>
            </a:r>
            <a:r>
              <a:rPr lang="en-US" sz="1200" b="1" kern="1200" dirty="0">
                <a:solidFill>
                  <a:schemeClr val="tx1"/>
                </a:solidFill>
                <a:effectLst/>
                <a:latin typeface="+mn-lt"/>
                <a:ea typeface="+mn-ea"/>
                <a:cs typeface="+mn-cs"/>
              </a:rPr>
              <a:t>It is under the tree without leaves.  There is a pipe in the tree.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white house </a:t>
            </a:r>
            <a:r>
              <a:rPr lang="en-US" sz="1200" b="1" kern="1200" dirty="0">
                <a:solidFill>
                  <a:schemeClr val="tx1"/>
                </a:solidFill>
                <a:effectLst/>
                <a:latin typeface="+mn-lt"/>
                <a:ea typeface="+mn-ea"/>
                <a:cs typeface="+mn-cs"/>
              </a:rPr>
              <a:t>it is on its side</a:t>
            </a:r>
            <a:r>
              <a:rPr lang="en-US" sz="1200" kern="1200" dirty="0">
                <a:solidFill>
                  <a:schemeClr val="tx1"/>
                </a:solidFill>
                <a:effectLst/>
                <a:latin typeface="+mn-lt"/>
                <a:ea typeface="+mn-ea"/>
                <a:cs typeface="+mn-cs"/>
              </a:rPr>
              <a:t>. What do you notice?</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puddle </a:t>
            </a:r>
            <a:r>
              <a:rPr lang="en-US" sz="1200" b="1" kern="1200" dirty="0">
                <a:solidFill>
                  <a:schemeClr val="tx1"/>
                </a:solidFill>
                <a:effectLst/>
                <a:latin typeface="+mn-lt"/>
                <a:ea typeface="+mn-ea"/>
                <a:cs typeface="+mn-cs"/>
              </a:rPr>
              <a:t>in some cracked mud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e</a:t>
            </a:r>
            <a:r>
              <a:rPr lang="en-US" sz="1200" kern="1200" dirty="0">
                <a:solidFill>
                  <a:schemeClr val="tx1"/>
                </a:solidFill>
                <a:effectLst/>
                <a:latin typeface="+mn-lt"/>
                <a:ea typeface="+mn-ea"/>
                <a:cs typeface="+mn-cs"/>
              </a:rPr>
              <a:t>verything is thrown around.  </a:t>
            </a:r>
          </a:p>
          <a:p>
            <a:r>
              <a:rPr lang="en-US" sz="1200" kern="1200" dirty="0">
                <a:solidFill>
                  <a:schemeClr val="tx1"/>
                </a:solidFill>
                <a:effectLst/>
                <a:latin typeface="+mn-lt"/>
                <a:ea typeface="+mn-ea"/>
                <a:cs typeface="+mn-cs"/>
              </a:rPr>
              <a:t> </a:t>
            </a:r>
          </a:p>
          <a:p>
            <a:pPr lvl="0" fontAlgn="base"/>
            <a:r>
              <a:rPr lang="en-US" dirty="0">
                <a:effectLst/>
              </a:rPr>
              <a:t>Refer to class revised </a:t>
            </a:r>
            <a:r>
              <a:rPr lang="en-US" b="1" dirty="0">
                <a:effectLst/>
              </a:rPr>
              <a:t>Non-Model</a:t>
            </a:r>
            <a:r>
              <a:rPr lang="en-US" dirty="0">
                <a:effectLst/>
              </a:rPr>
              <a:t>, have pairs read.</a:t>
            </a:r>
          </a:p>
          <a:p>
            <a:r>
              <a:rPr lang="en-US" sz="1200" dirty="0">
                <a:effectLst/>
              </a:rPr>
              <a:t> </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283073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027064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Students will revise the language sample captured</a:t>
            </a:r>
            <a:r>
              <a:rPr lang="en-US" baseline="0" dirty="0"/>
              <a:t> in Lesson 1 </a:t>
            </a:r>
            <a:r>
              <a:rPr lang="en-US" sz="1200" b="1" kern="1200" dirty="0">
                <a:solidFill>
                  <a:schemeClr val="tx1"/>
                </a:solidFill>
                <a:effectLst/>
                <a:latin typeface="+mn-lt"/>
                <a:ea typeface="+mn-ea"/>
                <a:cs typeface="+mn-cs"/>
              </a:rPr>
              <a:t>Student Progress Form (SPF)-­‐‑ Constructive Conversation Language Sample</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baseline="0" dirty="0"/>
          </a:p>
          <a:p>
            <a:r>
              <a:rPr lang="en-US" baseline="0" dirty="0"/>
              <a:t>Teacher reads the language sample turn by turn (one partner A, partner B) exchange to students: </a:t>
            </a:r>
          </a:p>
          <a:p>
            <a:pPr marL="171450" indent="-171450">
              <a:buFont typeface="Arial"/>
              <a:buChar char="•"/>
            </a:pPr>
            <a:r>
              <a:rPr lang="en-US" baseline="0" dirty="0"/>
              <a:t>After the teacher reads the exchange, have partner pairs discuss revisions they can make using the two focus norms</a:t>
            </a:r>
          </a:p>
          <a:p>
            <a:pPr marL="171450" indent="-171450">
              <a:buFont typeface="Arial"/>
              <a:buChar char="•"/>
            </a:pPr>
            <a:r>
              <a:rPr lang="en-US" baseline="0" dirty="0"/>
              <a:t>Have a partner pair share their possible revisions with the class</a:t>
            </a:r>
          </a:p>
          <a:p>
            <a:pPr marL="171450" indent="-171450">
              <a:buFont typeface="Arial"/>
              <a:buChar char="•"/>
            </a:pPr>
            <a:r>
              <a:rPr lang="en-US" baseline="0" dirty="0"/>
              <a:t>Write their oral revisions on the language sample for whole class to see</a:t>
            </a:r>
          </a:p>
          <a:p>
            <a:pPr marL="171450" indent="-171450">
              <a:buFont typeface="Arial"/>
              <a:buChar char="•"/>
            </a:pPr>
            <a:endParaRPr lang="en-US" baseline="0" dirty="0"/>
          </a:p>
          <a:p>
            <a:pPr marL="0" indent="0">
              <a:buFont typeface="Arial"/>
              <a:buNone/>
            </a:pPr>
            <a:r>
              <a:rPr lang="en-US" baseline="0" dirty="0"/>
              <a:t>After the entire language sample is orally revised, read the entire revised language sample script to the class.</a:t>
            </a:r>
          </a:p>
          <a:p>
            <a:pPr marL="0" indent="0">
              <a:buFont typeface="Arial"/>
              <a:buNone/>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kern="1200">
                <a:solidFill>
                  <a:schemeClr val="tx1"/>
                </a:solidFill>
                <a:effectLst/>
                <a:latin typeface="+mn-lt"/>
                <a:ea typeface="+mn-ea"/>
                <a:cs typeface="+mn-cs"/>
              </a:rPr>
              <a:t>Teacher selects a triad to come to the front of the class and present their revised model. </a:t>
            </a:r>
            <a:endParaRPr lang="en-US" b="1"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484067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CREATE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35</a:t>
            </a:fld>
            <a:endParaRPr lang="en-US"/>
          </a:p>
        </p:txBody>
      </p:sp>
    </p:spTree>
    <p:extLst>
      <p:ext uri="{BB962C8B-B14F-4D97-AF65-F5344CB8AC3E}">
        <p14:creationId xmlns:p14="http://schemas.microsoft.com/office/powerpoint/2010/main" val="3814890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4132594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426920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15140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2212143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40</a:t>
            </a:fld>
            <a:endParaRPr lang="en-US"/>
          </a:p>
        </p:txBody>
      </p:sp>
    </p:spTree>
    <p:extLst>
      <p:ext uri="{BB962C8B-B14F-4D97-AF65-F5344CB8AC3E}">
        <p14:creationId xmlns:p14="http://schemas.microsoft.com/office/powerpoint/2010/main" val="536253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403288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609932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44</a:t>
            </a:fld>
            <a:endParaRPr lang="en-US"/>
          </a:p>
        </p:txBody>
      </p:sp>
    </p:spTree>
    <p:extLst>
      <p:ext uri="{BB962C8B-B14F-4D97-AF65-F5344CB8AC3E}">
        <p14:creationId xmlns:p14="http://schemas.microsoft.com/office/powerpoint/2010/main" val="1590199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243952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066905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1484710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52932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93780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models creating a class Constructive Conversation Poster (see resources). Teacher elicits student responses to develop a class poster that illustrates their understanding of the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skill and Conversation Norms.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poster should have only prompt and response starters used by the students for the Constructive Conversation Skill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such as: </a:t>
            </a:r>
            <a:endParaRPr lang="en-US" dirty="0"/>
          </a:p>
          <a:p>
            <a:r>
              <a:rPr lang="en-US" sz="1200" kern="1200" dirty="0">
                <a:solidFill>
                  <a:schemeClr val="tx1"/>
                </a:solidFill>
                <a:effectLst/>
                <a:latin typeface="+mn-lt"/>
                <a:ea typeface="+mn-ea"/>
                <a:cs typeface="+mn-cs"/>
              </a:rPr>
              <a:t>▪  What do you notice? </a:t>
            </a:r>
            <a:endParaRPr lang="en-US" dirty="0">
              <a:effectLst/>
            </a:endParaRPr>
          </a:p>
          <a:p>
            <a:r>
              <a:rPr lang="en-US" sz="1200" kern="1200" dirty="0">
                <a:solidFill>
                  <a:schemeClr val="tx1"/>
                </a:solidFill>
                <a:effectLst/>
                <a:latin typeface="+mn-lt"/>
                <a:ea typeface="+mn-ea"/>
                <a:cs typeface="+mn-cs"/>
              </a:rPr>
              <a:t>▪  I notice...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180061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CREATE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42683324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66539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To help us remember the skill that we are learning, we use a special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401526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Introduce the Listening Task Poster</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095749BF-E3F1-2F4F-B85E-EA7A28833843}" type="slidenum">
              <a:rPr lang="en-US" smtClean="0"/>
              <a:t>7</a:t>
            </a:fld>
            <a:endParaRPr lang="en-US"/>
          </a:p>
        </p:txBody>
      </p:sp>
    </p:spTree>
    <p:extLst>
      <p:ext uri="{BB962C8B-B14F-4D97-AF65-F5344CB8AC3E}">
        <p14:creationId xmlns:p14="http://schemas.microsoft.com/office/powerpoint/2010/main" val="88167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Visual Text for Teacher Modeling. </a:t>
            </a:r>
            <a:r>
              <a:rPr lang="en-US" sz="1200" i="1" kern="1200" dirty="0">
                <a:solidFill>
                  <a:schemeClr val="tx1"/>
                </a:solidFill>
                <a:effectLst/>
                <a:latin typeface="+mn-lt"/>
                <a:ea typeface="+mn-ea"/>
                <a:cs typeface="+mn-cs"/>
              </a:rPr>
              <a:t>To model what a Constructive Conversation looks like we are going to use a visual text and address the prompt: </a:t>
            </a:r>
            <a:r>
              <a:rPr lang="en-US" sz="1200" b="1" i="1" kern="1200" dirty="0">
                <a:solidFill>
                  <a:schemeClr val="tx1"/>
                </a:solidFill>
                <a:effectLst/>
                <a:latin typeface="+mn-lt"/>
                <a:ea typeface="+mn-ea"/>
                <a:cs typeface="+mn-cs"/>
              </a:rPr>
              <a:t>What do you notice in the visual text? </a:t>
            </a:r>
            <a:r>
              <a:rPr lang="en-US" sz="1200" i="1" kern="1200" dirty="0">
                <a:solidFill>
                  <a:schemeClr val="tx1"/>
                </a:solidFill>
                <a:effectLst/>
                <a:latin typeface="+mn-lt"/>
                <a:ea typeface="+mn-ea"/>
                <a:cs typeface="+mn-cs"/>
              </a:rPr>
              <a:t>As we look at the visual text we will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 share our own ideas. </a:t>
            </a:r>
            <a:endParaRPr lang="en-US" dirty="0"/>
          </a:p>
          <a:p>
            <a:endParaRPr lang="en-US" dirty="0"/>
          </a:p>
          <a:p>
            <a:r>
              <a:rPr lang="en-US" sz="1200" kern="1200" dirty="0">
                <a:solidFill>
                  <a:schemeClr val="tx1"/>
                </a:solidFill>
                <a:effectLst/>
                <a:latin typeface="+mn-lt"/>
                <a:ea typeface="+mn-ea"/>
                <a:cs typeface="+mn-cs"/>
              </a:rPr>
              <a:t>Model using think time and pointing at key elements of the visual text </a:t>
            </a:r>
            <a:endParaRPr lang="en-US" dirty="0"/>
          </a:p>
          <a:p>
            <a:r>
              <a:rPr lang="en-US" sz="1200" kern="1200" dirty="0">
                <a:solidFill>
                  <a:schemeClr val="tx1"/>
                </a:solidFill>
                <a:effectLst/>
                <a:latin typeface="+mn-lt"/>
                <a:ea typeface="+mn-ea"/>
                <a:cs typeface="+mn-cs"/>
              </a:rPr>
              <a:t>before reading the script.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537754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1743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3284B6-BE3B-534A-B60B-408E6725E89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8D63-6C20-6642-967E-39187987A6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362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3284B6-BE3B-534A-B60B-408E6725E89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4193256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3284B6-BE3B-534A-B60B-408E6725E89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182999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3284B6-BE3B-534A-B60B-408E6725E89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328103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284B6-BE3B-534A-B60B-408E6725E893}"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8D63-6C20-6642-967E-39187987A6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244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3284B6-BE3B-534A-B60B-408E6725E893}"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356985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3284B6-BE3B-534A-B60B-408E6725E893}"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353822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3284B6-BE3B-534A-B60B-408E6725E893}"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419971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D3284B6-BE3B-534A-B60B-408E6725E893}" type="datetimeFigureOut">
              <a:rPr lang="en-US" smtClean="0"/>
              <a:t>9/4/19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286284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D3284B6-BE3B-534A-B60B-408E6725E893}" type="datetimeFigureOut">
              <a:rPr lang="en-US" smtClean="0"/>
              <a:t>9/4/19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078D63-6C20-6642-967E-39187987A634}" type="slidenum">
              <a:rPr lang="en-US" smtClean="0"/>
              <a:t>‹#›</a:t>
            </a:fld>
            <a:endParaRPr lang="en-US"/>
          </a:p>
        </p:txBody>
      </p:sp>
    </p:spTree>
    <p:extLst>
      <p:ext uri="{BB962C8B-B14F-4D97-AF65-F5344CB8AC3E}">
        <p14:creationId xmlns:p14="http://schemas.microsoft.com/office/powerpoint/2010/main" val="98911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3284B6-BE3B-534A-B60B-408E6725E893}"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78D63-6C20-6642-967E-39187987A634}" type="slidenum">
              <a:rPr lang="en-US" smtClean="0"/>
              <a:t>‹#›</a:t>
            </a:fld>
            <a:endParaRPr lang="en-US"/>
          </a:p>
        </p:txBody>
      </p:sp>
    </p:spTree>
    <p:extLst>
      <p:ext uri="{BB962C8B-B14F-4D97-AF65-F5344CB8AC3E}">
        <p14:creationId xmlns:p14="http://schemas.microsoft.com/office/powerpoint/2010/main" val="3473191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D3284B6-BE3B-534A-B60B-408E6725E893}" type="datetimeFigureOut">
              <a:rPr lang="en-US" smtClean="0"/>
              <a:t>9/4/19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7078D63-6C20-6642-967E-39187987A634}"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364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jpg"/><Relationship Id="rId5" Type="http://schemas.openxmlformats.org/officeDocument/2006/relationships/image" Target="../media/image1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jpg"/><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solidFill>
                  <a:schemeClr val="tx1"/>
                </a:solidFill>
              </a:rPr>
              <a:t>Start Smart 1.0</a:t>
            </a:r>
            <a:endParaRPr lang="en-US" sz="2000" dirty="0">
              <a:solidFill>
                <a:schemeClr val="tx1"/>
              </a:solidFill>
            </a:endParaRPr>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6" name="Picture 5">
            <a:extLst>
              <a:ext uri="{FF2B5EF4-FFF2-40B4-BE49-F238E27FC236}">
                <a16:creationId xmlns:a16="http://schemas.microsoft.com/office/drawing/2014/main" id="{19DF3AF9-C261-FC41-86E7-7114E1790366}"/>
              </a:ext>
            </a:extLst>
          </p:cNvPr>
          <p:cNvPicPr>
            <a:picLocks noChangeAspect="1"/>
          </p:cNvPicPr>
          <p:nvPr/>
        </p:nvPicPr>
        <p:blipFill>
          <a:blip r:embed="rId6"/>
          <a:stretch>
            <a:fillRect/>
          </a:stretch>
        </p:blipFill>
        <p:spPr>
          <a:xfrm>
            <a:off x="3124343" y="1350819"/>
            <a:ext cx="2195863" cy="284170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21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4"/>
          </a:xfrm>
          <a:prstGeom prst="rect">
            <a:avLst/>
          </a:prstGeom>
          <a:noFill/>
        </p:spPr>
        <p:txBody>
          <a:bodyPr wrap="square" rtlCol="0">
            <a:spAutoFit/>
          </a:bodyPr>
          <a:lstStyle/>
          <a:p>
            <a:r>
              <a:rPr lang="en-US" sz="1700" b="1" dirty="0"/>
              <a:t>Partner A: </a:t>
            </a:r>
            <a:r>
              <a:rPr lang="en-US" sz="1700" dirty="0"/>
              <a:t>I notice people in a place where everything is destroyed.  What do you notice?</a:t>
            </a:r>
          </a:p>
          <a:p>
            <a:endParaRPr lang="en-US" sz="1700" dirty="0"/>
          </a:p>
          <a:p>
            <a:endParaRPr lang="en-US" sz="1700" dirty="0"/>
          </a:p>
          <a:p>
            <a:r>
              <a:rPr lang="en-US" sz="1700" b="1" dirty="0"/>
              <a:t>Partner A:  </a:t>
            </a:r>
            <a:r>
              <a:rPr lang="en-US" sz="1700" dirty="0"/>
              <a:t>I notice a lady with her hands out in front of her.  What do you notice?</a:t>
            </a:r>
            <a:endParaRPr lang="en-US" sz="1700" b="1" dirty="0"/>
          </a:p>
          <a:p>
            <a:endParaRPr lang="en-US" sz="1700" b="1" dirty="0"/>
          </a:p>
          <a:p>
            <a:endParaRPr lang="en-US" sz="1700" b="1" dirty="0"/>
          </a:p>
          <a:p>
            <a:r>
              <a:rPr lang="en-US" sz="1700" b="1" dirty="0"/>
              <a:t>Partner A: </a:t>
            </a:r>
            <a:r>
              <a:rPr lang="en-US" sz="1700" dirty="0"/>
              <a:t>I notice a girl holding a baby’s hand.  The baby is in the dirt.  What do you notice?</a:t>
            </a:r>
          </a:p>
          <a:p>
            <a:endParaRPr lang="en-US" sz="1700" dirty="0"/>
          </a:p>
          <a:p>
            <a:endParaRPr lang="en-US" sz="1700" dirty="0"/>
          </a:p>
          <a:p>
            <a:endParaRPr lang="en-US" sz="1700" dirty="0"/>
          </a:p>
          <a:p>
            <a:r>
              <a:rPr lang="en-US" sz="1700" b="1" dirty="0"/>
              <a:t>Partner A: </a:t>
            </a:r>
            <a:r>
              <a:rPr lang="en-US" sz="1700" dirty="0"/>
              <a:t>I notice a puddle and cracked mud and dirt everywhere.  It is flat and yellow and brown everywhere.  What do you notice?</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a wrecked house.  I notice a man going into the wrecked house.  What do you notice?</a:t>
            </a:r>
          </a:p>
          <a:p>
            <a:endParaRPr lang="en-US" sz="1700" b="1" dirty="0"/>
          </a:p>
          <a:p>
            <a:r>
              <a:rPr lang="en-US" sz="1700" b="1" dirty="0"/>
              <a:t>Partner B: </a:t>
            </a:r>
            <a:r>
              <a:rPr lang="en-US" sz="1700" dirty="0"/>
              <a:t>I notice the white house.  It is leaning on its side.  What do you notice?</a:t>
            </a:r>
          </a:p>
          <a:p>
            <a:endParaRPr lang="en-US" sz="1700" dirty="0"/>
          </a:p>
          <a:p>
            <a:endParaRPr lang="en-US" sz="1700" dirty="0"/>
          </a:p>
          <a:p>
            <a:r>
              <a:rPr lang="en-US" sz="1700" b="1" dirty="0"/>
              <a:t>Partner B: </a:t>
            </a:r>
            <a:r>
              <a:rPr lang="en-US" sz="1700" dirty="0"/>
              <a:t>I notice a car next to the dead tree.  There is a pipe hanging from it.  There is a suitcase under it.  There is another tree with leaves behind it.  What do you notice?</a:t>
            </a:r>
          </a:p>
          <a:p>
            <a:endParaRPr lang="en-US" sz="1700" dirty="0"/>
          </a:p>
          <a:p>
            <a:r>
              <a:rPr lang="en-US" sz="1700" b="1" dirty="0"/>
              <a:t>Partner B</a:t>
            </a:r>
            <a:r>
              <a:rPr lang="en-US" sz="1700" dirty="0"/>
              <a:t>: I notice it is a place where everything is thrown around.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97563" y="50800"/>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322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1203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136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034"/>
            <a:ext cx="1199599" cy="1048469"/>
          </a:xfrm>
          <a:prstGeom prst="rect">
            <a:avLst/>
          </a:prstGeom>
        </p:spPr>
      </p:pic>
    </p:spTree>
    <p:extLst>
      <p:ext uri="{BB962C8B-B14F-4D97-AF65-F5344CB8AC3E}">
        <p14:creationId xmlns:p14="http://schemas.microsoft.com/office/powerpoint/2010/main" val="315229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154774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260" y="9423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267" y="20503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991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8751-lot-7-Benton-Flood-Disaster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37" y="1042030"/>
            <a:ext cx="5433048" cy="5247709"/>
          </a:xfrm>
          <a:prstGeom prst="rect">
            <a:avLst/>
          </a:prstGeom>
        </p:spPr>
      </p:pic>
      <p:pic>
        <p:nvPicPr>
          <p:cNvPr id="2" name="Online Media 1" descr="Recorded Sound">
            <a:hlinkClick r:id="" action="ppaction://media"/>
            <a:extLst>
              <a:ext uri="{FF2B5EF4-FFF2-40B4-BE49-F238E27FC236}">
                <a16:creationId xmlns:a16="http://schemas.microsoft.com/office/drawing/2014/main" id="{7253867A-1AD1-054F-856F-1F469B5FD7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2643" y="162755"/>
            <a:ext cx="812800" cy="812800"/>
          </a:xfrm>
          <a:prstGeom prst="rect">
            <a:avLst/>
          </a:prstGeom>
          <a:ln>
            <a:solidFill>
              <a:schemeClr val="accent1"/>
            </a:solidFill>
          </a:ln>
        </p:spPr>
      </p:pic>
    </p:spTree>
    <p:extLst>
      <p:ext uri="{BB962C8B-B14F-4D97-AF65-F5344CB8AC3E}">
        <p14:creationId xmlns:p14="http://schemas.microsoft.com/office/powerpoint/2010/main" val="138576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324534"/>
          </a:xfrm>
          <a:prstGeom prst="rect">
            <a:avLst/>
          </a:prstGeom>
          <a:noFill/>
        </p:spPr>
        <p:txBody>
          <a:bodyPr wrap="square" rtlCol="0">
            <a:spAutoFit/>
          </a:bodyPr>
          <a:lstStyle/>
          <a:p>
            <a:r>
              <a:rPr lang="en-US" sz="1700" b="1" dirty="0"/>
              <a:t>Partner A: </a:t>
            </a:r>
            <a:r>
              <a:rPr lang="en-US" sz="1700" dirty="0"/>
              <a:t>Everything is destroyed.</a:t>
            </a:r>
          </a:p>
          <a:p>
            <a:endParaRPr lang="en-US" sz="1700" dirty="0"/>
          </a:p>
          <a:p>
            <a:endParaRPr lang="en-US" sz="1700" dirty="0"/>
          </a:p>
          <a:p>
            <a:endParaRPr lang="en-US" sz="1700" dirty="0"/>
          </a:p>
          <a:p>
            <a:r>
              <a:rPr lang="en-US" sz="1700" b="1" dirty="0"/>
              <a:t>Partner A:  </a:t>
            </a:r>
            <a:r>
              <a:rPr lang="en-US" sz="1700" dirty="0"/>
              <a:t>I notice a wrecked house. </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I notice a car.</a:t>
            </a:r>
          </a:p>
          <a:p>
            <a:endParaRPr lang="en-US" sz="1700" dirty="0"/>
          </a:p>
          <a:p>
            <a:endParaRPr lang="en-US" sz="1700" dirty="0"/>
          </a:p>
          <a:p>
            <a:endParaRPr lang="en-US" sz="1700" dirty="0"/>
          </a:p>
          <a:p>
            <a:r>
              <a:rPr lang="en-US" sz="1700" b="1" dirty="0"/>
              <a:t>Partner A</a:t>
            </a:r>
            <a:r>
              <a:rPr lang="en-US" sz="1700" dirty="0"/>
              <a:t>: I notice a puddle. </a:t>
            </a:r>
          </a:p>
        </p:txBody>
      </p:sp>
      <p:sp>
        <p:nvSpPr>
          <p:cNvPr id="5" name="TextBox 4"/>
          <p:cNvSpPr txBox="1"/>
          <p:nvPr/>
        </p:nvSpPr>
        <p:spPr>
          <a:xfrm>
            <a:off x="4591715" y="748997"/>
            <a:ext cx="3619308" cy="558614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notice a lady. </a:t>
            </a:r>
          </a:p>
          <a:p>
            <a:endParaRPr lang="en-US" sz="1700" dirty="0"/>
          </a:p>
          <a:p>
            <a:endParaRPr lang="en-US" sz="1700" dirty="0"/>
          </a:p>
          <a:p>
            <a:endParaRPr lang="en-US" sz="1700" dirty="0"/>
          </a:p>
          <a:p>
            <a:endParaRPr lang="en-US" sz="1700" dirty="0"/>
          </a:p>
          <a:p>
            <a:r>
              <a:rPr lang="en-US" sz="1700" b="1" dirty="0"/>
              <a:t>Partner B: </a:t>
            </a:r>
            <a:r>
              <a:rPr lang="en-US" sz="1700" dirty="0"/>
              <a:t>The baby is in the dirt. </a:t>
            </a:r>
          </a:p>
          <a:p>
            <a:endParaRPr lang="en-US" sz="1700" dirty="0"/>
          </a:p>
          <a:p>
            <a:endParaRPr lang="en-US" sz="1700" dirty="0"/>
          </a:p>
          <a:p>
            <a:endParaRPr lang="en-US" sz="1700" dirty="0"/>
          </a:p>
          <a:p>
            <a:endParaRPr lang="en-US" sz="1700" b="1" dirty="0"/>
          </a:p>
          <a:p>
            <a:r>
              <a:rPr lang="en-US" sz="1700" b="1" dirty="0"/>
              <a:t>Partner B</a:t>
            </a:r>
            <a:r>
              <a:rPr lang="en-US" sz="1700" dirty="0"/>
              <a:t>: I notice the white house.  What do you notice?</a:t>
            </a:r>
          </a:p>
          <a:p>
            <a:endParaRPr lang="en-US" sz="1700" dirty="0"/>
          </a:p>
          <a:p>
            <a:endParaRPr lang="en-US" sz="1700" dirty="0"/>
          </a:p>
          <a:p>
            <a:r>
              <a:rPr lang="en-US" sz="1700" b="1" dirty="0"/>
              <a:t>Partner B: </a:t>
            </a:r>
            <a:r>
              <a:rPr lang="en-US" sz="1700" dirty="0"/>
              <a:t>Everything is thrown around.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05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259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795129" y="-89108"/>
            <a:ext cx="8229600" cy="1001712"/>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69914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99957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19226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60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019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3722"/>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73424"/>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02291"/>
            <a:ext cx="948679" cy="957629"/>
          </a:xfrm>
          <a:prstGeom prst="rect">
            <a:avLst/>
          </a:prstGeom>
        </p:spPr>
      </p:pic>
    </p:spTree>
    <p:extLst>
      <p:ext uri="{BB962C8B-B14F-4D97-AF65-F5344CB8AC3E}">
        <p14:creationId xmlns:p14="http://schemas.microsoft.com/office/powerpoint/2010/main" val="9970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20171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2427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2631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B208B1FD-09C5-8A4C-9666-4BBBA2FDF3FB}"/>
              </a:ext>
            </a:extLst>
          </p:cNvPr>
          <p:cNvPicPr>
            <a:picLocks noChangeAspect="1"/>
          </p:cNvPicPr>
          <p:nvPr/>
        </p:nvPicPr>
        <p:blipFill>
          <a:blip r:embed="rId5"/>
          <a:stretch>
            <a:fillRect/>
          </a:stretch>
        </p:blipFill>
        <p:spPr>
          <a:xfrm>
            <a:off x="0" y="1560087"/>
            <a:ext cx="9144000" cy="3576948"/>
          </a:xfrm>
          <a:prstGeom prst="rect">
            <a:avLst/>
          </a:prstGeom>
        </p:spPr>
      </p:pic>
    </p:spTree>
    <p:extLst>
      <p:ext uri="{BB962C8B-B14F-4D97-AF65-F5344CB8AC3E}">
        <p14:creationId xmlns:p14="http://schemas.microsoft.com/office/powerpoint/2010/main" val="293084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descr="ThomasHartBentonMural_201205151613131168.jpg">
            <a:extLst>
              <a:ext uri="{FF2B5EF4-FFF2-40B4-BE49-F238E27FC236}">
                <a16:creationId xmlns:a16="http://schemas.microsoft.com/office/drawing/2014/main" id="{CFF6BA09-A84A-674E-821F-8CC31453B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2204" y="3082412"/>
            <a:ext cx="3499211" cy="2115909"/>
          </a:xfrm>
          <a:prstGeom prst="rect">
            <a:avLst/>
          </a:prstGeom>
        </p:spPr>
      </p:pic>
    </p:spTree>
    <p:extLst>
      <p:ext uri="{BB962C8B-B14F-4D97-AF65-F5344CB8AC3E}">
        <p14:creationId xmlns:p14="http://schemas.microsoft.com/office/powerpoint/2010/main" val="204956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615085" y="1973263"/>
            <a:ext cx="7543800" cy="4148137"/>
          </a:xfrm>
        </p:spPr>
        <p:txBody>
          <a:bodyPr>
            <a:normAutofit fontScale="92500"/>
          </a:bodyPr>
          <a:lstStyle/>
          <a:p>
            <a:r>
              <a:rPr lang="en-US" sz="2600" b="1" dirty="0">
                <a:solidFill>
                  <a:schemeClr val="tx1"/>
                </a:solidFill>
              </a:rPr>
              <a:t>How did we meet today’s objective of using the Constructive Conversation Skill of CREATE?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39979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sz="2000" dirty="0"/>
              <a:t>(revised)</a:t>
            </a:r>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2</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804395"/>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758952"/>
            <a:ext cx="1562100" cy="1524000"/>
          </a:xfrm>
          <a:prstGeom prst="rect">
            <a:avLst/>
          </a:prstGeom>
        </p:spPr>
      </p:pic>
    </p:spTree>
    <p:extLst>
      <p:ext uri="{BB962C8B-B14F-4D97-AF65-F5344CB8AC3E}">
        <p14:creationId xmlns:p14="http://schemas.microsoft.com/office/powerpoint/2010/main" val="59798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CREATE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426403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69651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7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5115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9" y="324425"/>
            <a:ext cx="8647611"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9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0100" y="312737"/>
            <a:ext cx="7543800" cy="525463"/>
          </a:xfrm>
        </p:spPr>
        <p:txBody>
          <a:bodyPr>
            <a:normAutofit fontScale="90000"/>
          </a:bodyPr>
          <a:lstStyle/>
          <a:p>
            <a:pPr algn="ctr"/>
            <a:r>
              <a:rPr lang="en-US" sz="4400" b="1" dirty="0">
                <a:solidFill>
                  <a:schemeClr val="tx1"/>
                </a:solidFill>
                <a:latin typeface="+mn-lt"/>
              </a:rPr>
              <a:t>Prompt and Response Starters</a:t>
            </a:r>
          </a:p>
        </p:txBody>
      </p:sp>
      <p:sp>
        <p:nvSpPr>
          <p:cNvPr id="3" name="Content Placeholder 2"/>
          <p:cNvSpPr>
            <a:spLocks noGrp="1"/>
          </p:cNvSpPr>
          <p:nvPr>
            <p:ph idx="4294967295"/>
          </p:nvPr>
        </p:nvSpPr>
        <p:spPr>
          <a:xfrm>
            <a:off x="357810" y="1152525"/>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pPr>
              <a:buFont typeface="Arial" charset="0"/>
              <a:buChar char="•"/>
            </a:pPr>
            <a:r>
              <a:rPr lang="en-US" sz="3500" dirty="0">
                <a:latin typeface="Calibri"/>
                <a:cs typeface="Calibri"/>
              </a:rPr>
              <a:t>What do you notice?</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do you think?</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is your idea?</a:t>
            </a:r>
          </a:p>
          <a:p>
            <a:pPr marL="0" indent="0">
              <a:buNone/>
            </a:pPr>
            <a:r>
              <a:rPr lang="en-US" sz="3600" dirty="0">
                <a:latin typeface="Calibri"/>
                <a:cs typeface="Calibri"/>
              </a:rPr>
              <a:t>	</a:t>
            </a:r>
          </a:p>
        </p:txBody>
      </p:sp>
      <p:sp>
        <p:nvSpPr>
          <p:cNvPr id="5" name="Content Placeholder 2"/>
          <p:cNvSpPr txBox="1">
            <a:spLocks/>
          </p:cNvSpPr>
          <p:nvPr/>
        </p:nvSpPr>
        <p:spPr>
          <a:xfrm>
            <a:off x="4813851" y="11430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3500" dirty="0">
                <a:latin typeface="Calibri"/>
                <a:cs typeface="Calibri"/>
              </a:rPr>
              <a:t>I notice…</a:t>
            </a:r>
          </a:p>
          <a:p>
            <a:endParaRPr lang="en-US" sz="3500" dirty="0">
              <a:latin typeface="Calibri"/>
              <a:cs typeface="Calibri"/>
            </a:endParaRPr>
          </a:p>
          <a:p>
            <a:r>
              <a:rPr lang="en-US" sz="3500" dirty="0">
                <a:latin typeface="Calibri"/>
                <a:cs typeface="Calibri"/>
              </a:rPr>
              <a:t>I think…</a:t>
            </a:r>
          </a:p>
          <a:p>
            <a:endParaRPr lang="en-US" sz="3500" dirty="0">
              <a:latin typeface="Calibri"/>
              <a:cs typeface="Calibri"/>
            </a:endParaRPr>
          </a:p>
          <a:p>
            <a:r>
              <a:rPr lang="en-US" sz="3500" dirty="0">
                <a:latin typeface="Calibri"/>
                <a:cs typeface="Calibri"/>
              </a:rPr>
              <a:t>An idea is…</a:t>
            </a:r>
          </a:p>
        </p:txBody>
      </p:sp>
    </p:spTree>
    <p:extLst>
      <p:ext uri="{BB962C8B-B14F-4D97-AF65-F5344CB8AC3E}">
        <p14:creationId xmlns:p14="http://schemas.microsoft.com/office/powerpoint/2010/main" val="1328366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260091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09" y="3126793"/>
            <a:ext cx="2663127"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8751-lot-7-Benton-Flood-Disaste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36" y="775330"/>
            <a:ext cx="5986249" cy="4552065"/>
          </a:xfrm>
          <a:prstGeom prst="rect">
            <a:avLst/>
          </a:prstGeom>
        </p:spPr>
      </p:pic>
    </p:spTree>
    <p:extLst>
      <p:ext uri="{BB962C8B-B14F-4D97-AF65-F5344CB8AC3E}">
        <p14:creationId xmlns:p14="http://schemas.microsoft.com/office/powerpoint/2010/main" val="1662682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3460" y="9804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467" y="20884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51792" y="37372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8751-lot-7-Benton-Flood-Disaster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2837" y="1003930"/>
            <a:ext cx="5433048" cy="5247709"/>
          </a:xfrm>
          <a:prstGeom prst="rect">
            <a:avLst/>
          </a:prstGeom>
        </p:spPr>
      </p:pic>
      <p:pic>
        <p:nvPicPr>
          <p:cNvPr id="7" name="Online Media 1" descr="Recorded Sound">
            <a:hlinkClick r:id="" action="ppaction://media"/>
            <a:extLst>
              <a:ext uri="{FF2B5EF4-FFF2-40B4-BE49-F238E27FC236}">
                <a16:creationId xmlns:a16="http://schemas.microsoft.com/office/drawing/2014/main" id="{BC26442D-442B-B24B-9AE3-428A62FEC1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8843" y="91466"/>
            <a:ext cx="812800" cy="812800"/>
          </a:xfrm>
          <a:prstGeom prst="rect">
            <a:avLst/>
          </a:prstGeom>
          <a:ln>
            <a:solidFill>
              <a:schemeClr val="accent1"/>
            </a:solidFill>
          </a:ln>
        </p:spPr>
      </p:pic>
    </p:spTree>
    <p:extLst>
      <p:ext uri="{BB962C8B-B14F-4D97-AF65-F5344CB8AC3E}">
        <p14:creationId xmlns:p14="http://schemas.microsoft.com/office/powerpoint/2010/main" val="1914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people in a place where everything is destroyed.  What do you notice? </a:t>
            </a:r>
            <a:endParaRPr lang="en-US" sz="1700" b="1" dirty="0"/>
          </a:p>
          <a:p>
            <a:endParaRPr lang="en-US" sz="1700" dirty="0"/>
          </a:p>
          <a:p>
            <a:r>
              <a:rPr lang="en-US" sz="1700" b="1" dirty="0"/>
              <a:t>Partner A:  </a:t>
            </a:r>
            <a:r>
              <a:rPr lang="en-US" sz="1700" dirty="0"/>
              <a:t>I notice a lady with her hands out in front of her.  What do you notice? </a:t>
            </a:r>
            <a:endParaRPr lang="en-US" sz="1700" b="1" dirty="0"/>
          </a:p>
          <a:p>
            <a:endParaRPr lang="en-US" sz="1700" b="1" dirty="0"/>
          </a:p>
          <a:p>
            <a:endParaRPr lang="en-US" sz="1700" b="1" dirty="0"/>
          </a:p>
          <a:p>
            <a:r>
              <a:rPr lang="en-US" sz="1700" b="1" dirty="0"/>
              <a:t>Partner A: </a:t>
            </a:r>
            <a:r>
              <a:rPr lang="en-US" sz="1700" dirty="0"/>
              <a:t>I notice a girl holding a baby’s hand.  The baby is in the dirt.  What do you notice? </a:t>
            </a:r>
          </a:p>
          <a:p>
            <a:endParaRPr lang="en-US" sz="1700" dirty="0"/>
          </a:p>
          <a:p>
            <a:endParaRPr lang="en-US" sz="1700" dirty="0"/>
          </a:p>
          <a:p>
            <a:endParaRPr lang="en-US" sz="1700" dirty="0"/>
          </a:p>
          <a:p>
            <a:r>
              <a:rPr lang="en-US" sz="1700" b="1" dirty="0"/>
              <a:t>Partner A: </a:t>
            </a:r>
            <a:r>
              <a:rPr lang="en-US" sz="1700" dirty="0"/>
              <a:t>I notice a puddle and cracked mud and dirt everywhere.  It is flat and yellow and brown everywhere.  What do you notice? </a:t>
            </a:r>
            <a:endParaRPr lang="en-US" sz="1700" b="1" dirty="0"/>
          </a:p>
        </p:txBody>
      </p:sp>
      <p:sp>
        <p:nvSpPr>
          <p:cNvPr id="5" name="TextBox 4"/>
          <p:cNvSpPr txBox="1"/>
          <p:nvPr/>
        </p:nvSpPr>
        <p:spPr>
          <a:xfrm>
            <a:off x="4591715" y="1052160"/>
            <a:ext cx="3619308" cy="4539704"/>
          </a:xfrm>
          <a:prstGeom prst="rect">
            <a:avLst/>
          </a:prstGeom>
          <a:noFill/>
        </p:spPr>
        <p:txBody>
          <a:bodyPr wrap="square" rtlCol="0">
            <a:spAutoFit/>
          </a:bodyPr>
          <a:lstStyle/>
          <a:p>
            <a:r>
              <a:rPr lang="en-US" sz="1700" b="1" dirty="0"/>
              <a:t>Partner B:  </a:t>
            </a:r>
            <a:r>
              <a:rPr lang="en-US" sz="1700" dirty="0"/>
              <a:t>I notice a wrecked house.  I notice a man going into the wrecked house.  What do you notice? </a:t>
            </a:r>
          </a:p>
          <a:p>
            <a:endParaRPr lang="en-US" sz="1700" b="1" dirty="0"/>
          </a:p>
          <a:p>
            <a:r>
              <a:rPr lang="en-US" sz="1700" b="1" dirty="0"/>
              <a:t>Partner B: </a:t>
            </a:r>
            <a:r>
              <a:rPr lang="en-US" sz="1700" dirty="0"/>
              <a:t>I notice the white house.  It is leaning on its side.  What do you notice? </a:t>
            </a:r>
          </a:p>
          <a:p>
            <a:endParaRPr lang="en-US" sz="1700" dirty="0"/>
          </a:p>
          <a:p>
            <a:endParaRPr lang="en-US" sz="1700" dirty="0"/>
          </a:p>
          <a:p>
            <a:r>
              <a:rPr lang="en-US" sz="1700" b="1" dirty="0"/>
              <a:t>Partner B: </a:t>
            </a:r>
            <a:r>
              <a:rPr lang="en-US" sz="1700" dirty="0"/>
              <a:t>I notice a car next to the dead tree.  There is a pipe hanging from it.  There is a suitcase under it.  There is another tree with leaves behind it.  What do you notice? </a:t>
            </a:r>
            <a:endParaRPr lang="en-US" sz="1700" b="1" dirty="0"/>
          </a:p>
          <a:p>
            <a:endParaRPr lang="en-US" sz="1700" dirty="0"/>
          </a:p>
          <a:p>
            <a:r>
              <a:rPr lang="en-US" sz="1700" b="1" dirty="0"/>
              <a:t>Partner B</a:t>
            </a:r>
            <a:r>
              <a:rPr lang="en-US" sz="1700" dirty="0"/>
              <a:t>: I notice it is a place where everything is thrown around.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715615" y="-319571"/>
            <a:ext cx="8229600" cy="1001713"/>
          </a:xfrm>
        </p:spPr>
        <p:txBody>
          <a:bodyPr>
            <a:normAutofit/>
          </a:bodyPr>
          <a:lstStyle/>
          <a:p>
            <a:pPr algn="ctr"/>
            <a:r>
              <a:rPr lang="en-US" sz="2800" b="1" u="sng" dirty="0">
                <a:solidFill>
                  <a:schemeClr val="tx1"/>
                </a:solidFill>
                <a:latin typeface="+mn-lt"/>
              </a:rPr>
              <a:t>What makes this a model conversation?</a:t>
            </a:r>
            <a:endParaRPr lang="en-US" sz="2800" b="1" dirty="0">
              <a:solidFill>
                <a:schemeClr val="tx1"/>
              </a:solidFill>
              <a:latin typeface="+mn-lt"/>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322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1203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136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034"/>
            <a:ext cx="1199599" cy="1048469"/>
          </a:xfrm>
          <a:prstGeom prst="rect">
            <a:avLst/>
          </a:prstGeom>
        </p:spPr>
      </p:pic>
    </p:spTree>
    <p:extLst>
      <p:ext uri="{BB962C8B-B14F-4D97-AF65-F5344CB8AC3E}">
        <p14:creationId xmlns:p14="http://schemas.microsoft.com/office/powerpoint/2010/main" val="18745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4"/>
          </a:xfrm>
          <a:prstGeom prst="rect">
            <a:avLst/>
          </a:prstGeom>
          <a:noFill/>
        </p:spPr>
        <p:txBody>
          <a:bodyPr wrap="square" rtlCol="0">
            <a:spAutoFit/>
          </a:bodyPr>
          <a:lstStyle/>
          <a:p>
            <a:r>
              <a:rPr lang="en-US" sz="1700" b="1" dirty="0"/>
              <a:t>Partner A: </a:t>
            </a:r>
            <a:r>
              <a:rPr lang="en-US" sz="1700" dirty="0"/>
              <a:t>I notice people in a place where everything is destroyed.  What do you notice? </a:t>
            </a:r>
            <a:r>
              <a:rPr lang="en-US" sz="1700" b="1" dirty="0"/>
              <a:t>CR</a:t>
            </a:r>
          </a:p>
          <a:p>
            <a:endParaRPr lang="en-US" sz="1700" dirty="0"/>
          </a:p>
          <a:p>
            <a:r>
              <a:rPr lang="en-US" sz="1700" b="1" dirty="0"/>
              <a:t>Partner A:  </a:t>
            </a:r>
            <a:r>
              <a:rPr lang="en-US" sz="1700" dirty="0"/>
              <a:t>I notice a lady with her hands out in front of her.  What do you notice? </a:t>
            </a:r>
            <a:r>
              <a:rPr lang="en-US" sz="1700" b="1" dirty="0"/>
              <a:t>CR</a:t>
            </a:r>
          </a:p>
          <a:p>
            <a:endParaRPr lang="en-US" sz="1700" b="1" dirty="0"/>
          </a:p>
          <a:p>
            <a:endParaRPr lang="en-US" sz="1700" b="1" dirty="0"/>
          </a:p>
          <a:p>
            <a:r>
              <a:rPr lang="en-US" sz="1700" b="1" dirty="0"/>
              <a:t>Partner A: </a:t>
            </a:r>
            <a:r>
              <a:rPr lang="en-US" sz="1700" dirty="0"/>
              <a:t>I notice a girl holding a baby’s hand.  The baby is in the dirt.  What do you notice? </a:t>
            </a:r>
            <a:r>
              <a:rPr lang="en-US" sz="1700" b="1" dirty="0"/>
              <a:t>CR</a:t>
            </a:r>
          </a:p>
          <a:p>
            <a:endParaRPr lang="en-US" sz="1700" dirty="0"/>
          </a:p>
          <a:p>
            <a:endParaRPr lang="en-US" sz="1700" dirty="0"/>
          </a:p>
          <a:p>
            <a:endParaRPr lang="en-US" sz="1700" dirty="0"/>
          </a:p>
          <a:p>
            <a:r>
              <a:rPr lang="en-US" sz="1700" b="1" dirty="0"/>
              <a:t>Partner A: </a:t>
            </a:r>
            <a:r>
              <a:rPr lang="en-US" sz="1700" dirty="0"/>
              <a:t>I notice a puddle and cracked mud and dirt everywhere.  It is flat and yellow and brown everywhere.  What do you notice? </a:t>
            </a:r>
            <a:r>
              <a:rPr lang="en-US" sz="1700" b="1" dirty="0"/>
              <a:t>CR</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notice a wrecked house.  I notice a man going into the wrecked house.  What do you notice? </a:t>
            </a:r>
            <a:r>
              <a:rPr lang="en-US" sz="1700" b="1" dirty="0"/>
              <a:t>CR</a:t>
            </a:r>
          </a:p>
          <a:p>
            <a:endParaRPr lang="en-US" sz="1700" b="1" dirty="0"/>
          </a:p>
          <a:p>
            <a:r>
              <a:rPr lang="en-US" sz="1700" b="1" dirty="0"/>
              <a:t>Partner B: </a:t>
            </a:r>
            <a:r>
              <a:rPr lang="en-US" sz="1700" dirty="0"/>
              <a:t>I notice the white house.  It is leaning on its side.  What do you notice? </a:t>
            </a:r>
            <a:r>
              <a:rPr lang="en-US" sz="1700" b="1" dirty="0"/>
              <a:t>CR</a:t>
            </a:r>
          </a:p>
          <a:p>
            <a:endParaRPr lang="en-US" sz="1700" dirty="0"/>
          </a:p>
          <a:p>
            <a:endParaRPr lang="en-US" sz="1700" dirty="0"/>
          </a:p>
          <a:p>
            <a:r>
              <a:rPr lang="en-US" sz="1700" b="1" dirty="0"/>
              <a:t>Partner B: </a:t>
            </a:r>
            <a:r>
              <a:rPr lang="en-US" sz="1700" dirty="0"/>
              <a:t>I notice a car next to the dead tree.  There is a pipe hanging from it.  There is a suitcase under it.  There is another tree with leaves behind it.  What do you notice? </a:t>
            </a:r>
            <a:r>
              <a:rPr lang="en-US" sz="1700" b="1" dirty="0"/>
              <a:t>CR</a:t>
            </a:r>
          </a:p>
          <a:p>
            <a:endParaRPr lang="en-US" sz="1700" dirty="0"/>
          </a:p>
          <a:p>
            <a:r>
              <a:rPr lang="en-US" sz="1700" b="1" dirty="0"/>
              <a:t>Partner B</a:t>
            </a:r>
            <a:r>
              <a:rPr lang="en-US" sz="1700" dirty="0"/>
              <a:t>: I notice it is a place where everything is thrown around. </a:t>
            </a:r>
            <a:r>
              <a:rPr lang="en-US" sz="1700" b="1" dirty="0"/>
              <a:t>CR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18049" y="-200303"/>
            <a:ext cx="8229600" cy="1001713"/>
          </a:xfrm>
        </p:spPr>
        <p:txBody>
          <a:bodyPr>
            <a:normAutofit/>
          </a:bodyPr>
          <a:lstStyle/>
          <a:p>
            <a:pPr algn="ctr"/>
            <a:r>
              <a:rPr lang="en-US" sz="2800" b="1" u="sng" dirty="0">
                <a:solidFill>
                  <a:schemeClr val="tx1"/>
                </a:solidFill>
                <a:latin typeface="+mn-lt"/>
              </a:rPr>
              <a:t>Understanding the Skill: CREATE</a:t>
            </a:r>
            <a:endParaRPr lang="en-US" sz="2800" b="1" dirty="0">
              <a:solidFill>
                <a:schemeClr val="tx1"/>
              </a:solidFill>
              <a:latin typeface="+mn-lt"/>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322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1203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136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034"/>
            <a:ext cx="1199599" cy="1048469"/>
          </a:xfrm>
          <a:prstGeom prst="rect">
            <a:avLst/>
          </a:prstGeom>
        </p:spPr>
      </p:pic>
      <p:cxnSp>
        <p:nvCxnSpPr>
          <p:cNvPr id="15" name="Straight Connector 14"/>
          <p:cNvCxnSpPr/>
          <p:nvPr/>
        </p:nvCxnSpPr>
        <p:spPr>
          <a:xfrm>
            <a:off x="2220844" y="1347044"/>
            <a:ext cx="838200"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99818" y="1887829"/>
            <a:ext cx="1819757"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674713" y="1357034"/>
            <a:ext cx="838200"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a:off x="5365417" y="1867787"/>
            <a:ext cx="1790757"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60600" y="2365438"/>
            <a:ext cx="736579"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1271243" y="2948690"/>
            <a:ext cx="989357"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517916" y="2365438"/>
            <a:ext cx="736579"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6512913" y="2704242"/>
            <a:ext cx="1199852"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4682866" y="2948690"/>
            <a:ext cx="682551"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A10B854-1AA0-3847-B9E5-D86519936670}"/>
              </a:ext>
            </a:extLst>
          </p:cNvPr>
          <p:cNvCxnSpPr>
            <a:cxnSpLocks/>
          </p:cNvCxnSpPr>
          <p:nvPr/>
        </p:nvCxnSpPr>
        <p:spPr>
          <a:xfrm>
            <a:off x="3538330" y="2704242"/>
            <a:ext cx="818184"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2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7186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3386066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966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6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8507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8751-lot-7-Benton-Flood-Disaster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37" y="1051755"/>
            <a:ext cx="5433048" cy="5247709"/>
          </a:xfrm>
          <a:prstGeom prst="rect">
            <a:avLst/>
          </a:prstGeom>
        </p:spPr>
      </p:pic>
      <p:pic>
        <p:nvPicPr>
          <p:cNvPr id="7" name="Online Media 1" descr="Recorded Sound">
            <a:hlinkClick r:id="" action="ppaction://media"/>
            <a:extLst>
              <a:ext uri="{FF2B5EF4-FFF2-40B4-BE49-F238E27FC236}">
                <a16:creationId xmlns:a16="http://schemas.microsoft.com/office/drawing/2014/main" id="{4689BD99-4A53-E942-A2EF-9F357AC76A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90743" y="124655"/>
            <a:ext cx="812800" cy="812800"/>
          </a:xfrm>
          <a:prstGeom prst="rect">
            <a:avLst/>
          </a:prstGeom>
          <a:ln>
            <a:solidFill>
              <a:schemeClr val="accent1"/>
            </a:solidFill>
          </a:ln>
        </p:spPr>
      </p:pic>
    </p:spTree>
    <p:extLst>
      <p:ext uri="{BB962C8B-B14F-4D97-AF65-F5344CB8AC3E}">
        <p14:creationId xmlns:p14="http://schemas.microsoft.com/office/powerpoint/2010/main" val="148885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3231654"/>
          </a:xfrm>
          <a:prstGeom prst="rect">
            <a:avLst/>
          </a:prstGeom>
          <a:noFill/>
        </p:spPr>
        <p:txBody>
          <a:bodyPr wrap="square" rtlCol="0">
            <a:spAutoFit/>
          </a:bodyPr>
          <a:lstStyle/>
          <a:p>
            <a:r>
              <a:rPr lang="en-US" sz="1700" b="1" dirty="0"/>
              <a:t>Partner A: </a:t>
            </a:r>
            <a:r>
              <a:rPr lang="en-US" sz="1700" dirty="0"/>
              <a:t>Everything is destroyed.</a:t>
            </a:r>
          </a:p>
          <a:p>
            <a:r>
              <a:rPr lang="en-US" sz="1700" b="1" dirty="0"/>
              <a:t>Partner A:  </a:t>
            </a:r>
            <a:r>
              <a:rPr lang="en-US" sz="1700" dirty="0"/>
              <a:t>I notice a wrecked house. </a:t>
            </a:r>
            <a:endParaRPr lang="en-US" sz="1700" b="1" dirty="0"/>
          </a:p>
          <a:p>
            <a:endParaRPr lang="en-US" sz="1700" dirty="0"/>
          </a:p>
          <a:p>
            <a:endParaRPr lang="en-US" sz="1700" dirty="0"/>
          </a:p>
          <a:p>
            <a:endParaRPr lang="en-US" sz="1700" dirty="0"/>
          </a:p>
          <a:p>
            <a:r>
              <a:rPr lang="en-US" sz="1700" b="1" dirty="0"/>
              <a:t>Partner A: </a:t>
            </a:r>
            <a:r>
              <a:rPr lang="en-US" sz="1700" dirty="0"/>
              <a:t>I notice a car.</a:t>
            </a:r>
          </a:p>
          <a:p>
            <a:endParaRPr lang="en-US" sz="1700" dirty="0"/>
          </a:p>
          <a:p>
            <a:endParaRPr lang="en-US" sz="1700" dirty="0"/>
          </a:p>
          <a:p>
            <a:endParaRPr lang="en-US" sz="1700" dirty="0"/>
          </a:p>
          <a:p>
            <a:endParaRPr lang="en-US" sz="1700" dirty="0"/>
          </a:p>
          <a:p>
            <a:r>
              <a:rPr lang="en-US" sz="1700" b="1" dirty="0"/>
              <a:t>Partner A</a:t>
            </a:r>
            <a:r>
              <a:rPr lang="en-US" sz="1700" dirty="0"/>
              <a:t>: I notice a puddle. </a:t>
            </a:r>
          </a:p>
        </p:txBody>
      </p:sp>
      <p:sp>
        <p:nvSpPr>
          <p:cNvPr id="5" name="TextBox 4"/>
          <p:cNvSpPr txBox="1"/>
          <p:nvPr/>
        </p:nvSpPr>
        <p:spPr>
          <a:xfrm>
            <a:off x="4591715" y="1052160"/>
            <a:ext cx="3619308" cy="5324535"/>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dirty="0"/>
          </a:p>
          <a:p>
            <a:endParaRPr lang="en-US" sz="1700" dirty="0"/>
          </a:p>
          <a:p>
            <a:r>
              <a:rPr lang="en-US" sz="1700" b="1" dirty="0"/>
              <a:t>Partner B: </a:t>
            </a:r>
            <a:r>
              <a:rPr lang="en-US" sz="1700" dirty="0"/>
              <a:t>The baby is in the dirt. </a:t>
            </a:r>
          </a:p>
          <a:p>
            <a:endParaRPr lang="en-US" sz="1700" dirty="0"/>
          </a:p>
          <a:p>
            <a:endParaRPr lang="en-US" sz="1700" dirty="0"/>
          </a:p>
          <a:p>
            <a:endParaRPr lang="en-US" sz="1700" b="1" dirty="0"/>
          </a:p>
          <a:p>
            <a:endParaRPr lang="en-US" sz="1700" b="1" dirty="0"/>
          </a:p>
          <a:p>
            <a:r>
              <a:rPr lang="en-US" sz="1700" b="1" dirty="0"/>
              <a:t>Partner B</a:t>
            </a:r>
            <a:r>
              <a:rPr lang="en-US" sz="1700" dirty="0"/>
              <a:t>: I notice the white house.  What do you notice?</a:t>
            </a:r>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Everything is thrown around.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34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9332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102287"/>
            <a:ext cx="8229600" cy="1001713"/>
          </a:xfrm>
        </p:spPr>
        <p:txBody>
          <a:bodyPr>
            <a:normAutofit/>
          </a:bodyPr>
          <a:lstStyle/>
          <a:p>
            <a:pPr algn="ctr"/>
            <a:r>
              <a:rPr lang="en-US" sz="2800" b="1" u="sng" dirty="0">
                <a:solidFill>
                  <a:schemeClr val="tx1"/>
                </a:solidFill>
                <a:latin typeface="+mn-lt"/>
              </a:rPr>
              <a:t>REVIEW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0410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3793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782" y="520487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229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778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9645"/>
            <a:ext cx="1199599" cy="1048469"/>
          </a:xfrm>
          <a:prstGeom prst="rect">
            <a:avLst/>
          </a:prstGeom>
        </p:spPr>
      </p:pic>
    </p:spTree>
    <p:extLst>
      <p:ext uri="{BB962C8B-B14F-4D97-AF65-F5344CB8AC3E}">
        <p14:creationId xmlns:p14="http://schemas.microsoft.com/office/powerpoint/2010/main" val="360124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t>REVISE </a:t>
            </a:r>
            <a:br>
              <a:rPr lang="en-US" dirty="0"/>
            </a:br>
            <a:r>
              <a:rPr lang="en-US" dirty="0"/>
              <a:t>NON-MODEL</a:t>
            </a:r>
          </a:p>
        </p:txBody>
      </p:sp>
      <p:sp>
        <p:nvSpPr>
          <p:cNvPr id="5" name="TextBox 4"/>
          <p:cNvSpPr txBox="1"/>
          <p:nvPr/>
        </p:nvSpPr>
        <p:spPr>
          <a:xfrm>
            <a:off x="20319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736" y="293533"/>
            <a:ext cx="4593937" cy="5945094"/>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03203A57-2464-2641-A811-9591C8890C91}"/>
              </a:ext>
            </a:extLst>
          </p:cNvPr>
          <p:cNvSpPr txBox="1"/>
          <p:nvPr/>
        </p:nvSpPr>
        <p:spPr>
          <a:xfrm>
            <a:off x="188549" y="5208499"/>
            <a:ext cx="3581400" cy="923330"/>
          </a:xfrm>
          <a:prstGeom prst="rect">
            <a:avLst/>
          </a:prstGeom>
          <a:noFill/>
        </p:spPr>
        <p:txBody>
          <a:bodyPr wrap="square" rtlCol="0">
            <a:spAutoFit/>
          </a:bodyPr>
          <a:lstStyle/>
          <a:p>
            <a:r>
              <a:rPr lang="en-US" b="1" dirty="0"/>
              <a:t>Note to Teacher: </a:t>
            </a:r>
            <a:r>
              <a:rPr lang="en-US" dirty="0"/>
              <a:t>Consult pg. 10 of Start Smart 1.0 Lessons or Teacher Resources at end of Power point</a:t>
            </a:r>
          </a:p>
        </p:txBody>
      </p:sp>
    </p:spTree>
    <p:extLst>
      <p:ext uri="{BB962C8B-B14F-4D97-AF65-F5344CB8AC3E}">
        <p14:creationId xmlns:p14="http://schemas.microsoft.com/office/powerpoint/2010/main" val="405962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8347" y="3219384"/>
            <a:ext cx="2530955"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04" y="1414998"/>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ThomasHartBentonMural_2012051516131311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059" y="1373418"/>
            <a:ext cx="6036837" cy="4031649"/>
          </a:xfrm>
          <a:prstGeom prst="rect">
            <a:avLst/>
          </a:prstGeom>
        </p:spPr>
      </p:pic>
    </p:spTree>
    <p:extLst>
      <p:ext uri="{BB962C8B-B14F-4D97-AF65-F5344CB8AC3E}">
        <p14:creationId xmlns:p14="http://schemas.microsoft.com/office/powerpoint/2010/main" val="841064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CREATE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73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2694977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CREATE?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37562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3</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804395"/>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758952"/>
            <a:ext cx="1562100" cy="1524000"/>
          </a:xfrm>
          <a:prstGeom prst="rect">
            <a:avLst/>
          </a:prstGeom>
        </p:spPr>
      </p:pic>
    </p:spTree>
    <p:extLst>
      <p:ext uri="{BB962C8B-B14F-4D97-AF65-F5344CB8AC3E}">
        <p14:creationId xmlns:p14="http://schemas.microsoft.com/office/powerpoint/2010/main" val="1874668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479889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86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79722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63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3480651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361" y="6316125"/>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272361" y="3206249"/>
            <a:ext cx="2293923"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61" y="938013"/>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25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284" y="898256"/>
            <a:ext cx="6376994" cy="5101100"/>
          </a:xfrm>
          <a:prstGeom prst="rect">
            <a:avLst/>
          </a:prstGeom>
        </p:spPr>
      </p:pic>
    </p:spTree>
    <p:extLst>
      <p:ext uri="{BB962C8B-B14F-4D97-AF65-F5344CB8AC3E}">
        <p14:creationId xmlns:p14="http://schemas.microsoft.com/office/powerpoint/2010/main" val="168684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632"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639"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991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251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36" y="1088756"/>
            <a:ext cx="5424241" cy="5101100"/>
          </a:xfrm>
          <a:prstGeom prst="rect">
            <a:avLst/>
          </a:prstGeom>
        </p:spPr>
      </p:pic>
      <p:pic>
        <p:nvPicPr>
          <p:cNvPr id="2" name="Online Media 1" descr="Recorded Sound">
            <a:hlinkClick r:id="" action="ppaction://media"/>
            <a:extLst>
              <a:ext uri="{FF2B5EF4-FFF2-40B4-BE49-F238E27FC236}">
                <a16:creationId xmlns:a16="http://schemas.microsoft.com/office/drawing/2014/main" id="{368A8D80-8209-3643-BB95-976CBE510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0139" y="85456"/>
            <a:ext cx="812800" cy="812800"/>
          </a:xfrm>
          <a:prstGeom prst="rect">
            <a:avLst/>
          </a:prstGeom>
          <a:ln>
            <a:solidFill>
              <a:schemeClr val="accent1"/>
            </a:solidFill>
          </a:ln>
        </p:spPr>
      </p:pic>
    </p:spTree>
    <p:extLst>
      <p:ext uri="{BB962C8B-B14F-4D97-AF65-F5344CB8AC3E}">
        <p14:creationId xmlns:p14="http://schemas.microsoft.com/office/powerpoint/2010/main" val="5010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4"/>
          </a:xfrm>
          <a:prstGeom prst="rect">
            <a:avLst/>
          </a:prstGeom>
          <a:noFill/>
        </p:spPr>
        <p:txBody>
          <a:bodyPr wrap="square" rtlCol="0">
            <a:spAutoFit/>
          </a:bodyPr>
          <a:lstStyle/>
          <a:p>
            <a:r>
              <a:rPr lang="en-US" sz="1700" b="1" dirty="0"/>
              <a:t>Partner A: </a:t>
            </a:r>
            <a:r>
              <a:rPr lang="en-US" sz="1700" dirty="0"/>
              <a:t>I notice the men are building cars while the people watch.  What do you notice?</a:t>
            </a:r>
          </a:p>
          <a:p>
            <a:endParaRPr lang="en-US" sz="1700" dirty="0"/>
          </a:p>
          <a:p>
            <a:endParaRPr lang="en-US" sz="1700" dirty="0"/>
          </a:p>
          <a:p>
            <a:r>
              <a:rPr lang="en-US" sz="1700" b="1" dirty="0"/>
              <a:t>Partner A:  </a:t>
            </a:r>
            <a:r>
              <a:rPr lang="en-US" sz="1700" dirty="0"/>
              <a:t>I notice there are four workers on the left.  They are wearing glasses.  The man with the baseball cap is using a hammer.  One person is holding a pipe.  What do you notice?</a:t>
            </a:r>
            <a:endParaRPr lang="en-US" sz="1700" b="1" dirty="0"/>
          </a:p>
          <a:p>
            <a:endParaRPr lang="en-US" sz="1700" b="1" dirty="0"/>
          </a:p>
          <a:p>
            <a:r>
              <a:rPr lang="en-US" sz="1700" b="1" dirty="0"/>
              <a:t>Partner A: </a:t>
            </a:r>
            <a:r>
              <a:rPr lang="en-US" sz="1700" dirty="0"/>
              <a:t>I notice that they are holding the steering wheel.  There is a hook holding a car.  There are tires hanging.  What do you notice?</a:t>
            </a:r>
          </a:p>
          <a:p>
            <a:endParaRPr lang="en-US" sz="1700" dirty="0"/>
          </a:p>
          <a:p>
            <a:r>
              <a:rPr lang="en-US" sz="1700" b="1" dirty="0"/>
              <a:t>Partner A: </a:t>
            </a:r>
            <a:r>
              <a:rPr lang="en-US" sz="1700" dirty="0"/>
              <a:t>I notice there are two little boys watching, too. What do you notice?</a:t>
            </a:r>
          </a:p>
        </p:txBody>
      </p:sp>
      <p:sp>
        <p:nvSpPr>
          <p:cNvPr id="5" name="TextBox 4"/>
          <p:cNvSpPr txBox="1"/>
          <p:nvPr/>
        </p:nvSpPr>
        <p:spPr>
          <a:xfrm>
            <a:off x="4591715" y="1052160"/>
            <a:ext cx="3619308" cy="5586144"/>
          </a:xfrm>
          <a:prstGeom prst="rect">
            <a:avLst/>
          </a:prstGeom>
          <a:noFill/>
        </p:spPr>
        <p:txBody>
          <a:bodyPr wrap="square" rtlCol="0">
            <a:spAutoFit/>
          </a:bodyPr>
          <a:lstStyle/>
          <a:p>
            <a:r>
              <a:rPr lang="en-US" sz="1700" b="1" dirty="0"/>
              <a:t>Partner B:  </a:t>
            </a:r>
            <a:r>
              <a:rPr lang="en-US" sz="1700" dirty="0"/>
              <a:t>I notice there are two groups of workers.  What do you notice?</a:t>
            </a:r>
          </a:p>
          <a:p>
            <a:endParaRPr lang="en-US" sz="1700" b="1" dirty="0"/>
          </a:p>
          <a:p>
            <a:endParaRPr lang="en-US" sz="1700" b="1" dirty="0"/>
          </a:p>
          <a:p>
            <a:r>
              <a:rPr lang="en-US" sz="1700" b="1" dirty="0"/>
              <a:t>Partner B: </a:t>
            </a:r>
            <a:r>
              <a:rPr lang="en-US" sz="1700" dirty="0"/>
              <a:t>I notice there is another group of men on the right.  They are bent down working on the car.  What do you notice?</a:t>
            </a:r>
          </a:p>
          <a:p>
            <a:endParaRPr lang="en-US" sz="1700" dirty="0"/>
          </a:p>
          <a:p>
            <a:endParaRPr lang="en-US" sz="1700" dirty="0"/>
          </a:p>
          <a:p>
            <a:r>
              <a:rPr lang="en-US" sz="1700" b="1" dirty="0"/>
              <a:t>Partner B: </a:t>
            </a:r>
            <a:r>
              <a:rPr lang="en-US" sz="1700" dirty="0"/>
              <a:t>I notice the other people are standing and watching the workers.   They are wearing their dress up clothes.  What do you notice?</a:t>
            </a:r>
          </a:p>
          <a:p>
            <a:endParaRPr lang="en-US" sz="1700" dirty="0"/>
          </a:p>
          <a:p>
            <a:endParaRPr lang="en-US" sz="1700" dirty="0"/>
          </a:p>
          <a:p>
            <a:r>
              <a:rPr lang="en-US" sz="1700" b="1" dirty="0"/>
              <a:t>Partner B</a:t>
            </a:r>
            <a:r>
              <a:rPr lang="en-US" sz="1700" dirty="0"/>
              <a:t>: I notice the men are building the cars while the other people stand and watch.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34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92103"/>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715615" y="-104983"/>
            <a:ext cx="8229600" cy="1001712"/>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3061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5579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3810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86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778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9646"/>
            <a:ext cx="1199599" cy="1048469"/>
          </a:xfrm>
          <a:prstGeom prst="rect">
            <a:avLst/>
          </a:prstGeom>
        </p:spPr>
      </p:pic>
    </p:spTree>
    <p:extLst>
      <p:ext uri="{BB962C8B-B14F-4D97-AF65-F5344CB8AC3E}">
        <p14:creationId xmlns:p14="http://schemas.microsoft.com/office/powerpoint/2010/main" val="9477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201954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966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6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610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251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036" y="1050656"/>
            <a:ext cx="5424241" cy="5101100"/>
          </a:xfrm>
          <a:prstGeom prst="rect">
            <a:avLst/>
          </a:prstGeom>
        </p:spPr>
      </p:pic>
      <p:pic>
        <p:nvPicPr>
          <p:cNvPr id="2" name="Online Media 1" descr="Recorded Sound">
            <a:hlinkClick r:id="" action="ppaction://media"/>
            <a:extLst>
              <a:ext uri="{FF2B5EF4-FFF2-40B4-BE49-F238E27FC236}">
                <a16:creationId xmlns:a16="http://schemas.microsoft.com/office/drawing/2014/main" id="{C28AC665-ACDD-2C48-8350-8E4DD2BE04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540" y="85456"/>
            <a:ext cx="812800" cy="812800"/>
          </a:xfrm>
          <a:prstGeom prst="rect">
            <a:avLst/>
          </a:prstGeom>
          <a:ln>
            <a:solidFill>
              <a:schemeClr val="accent1"/>
            </a:solidFill>
          </a:ln>
        </p:spPr>
      </p:pic>
    </p:spTree>
    <p:extLst>
      <p:ext uri="{BB962C8B-B14F-4D97-AF65-F5344CB8AC3E}">
        <p14:creationId xmlns:p14="http://schemas.microsoft.com/office/powerpoint/2010/main" val="7444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47754"/>
          </a:xfrm>
          <a:prstGeom prst="rect">
            <a:avLst/>
          </a:prstGeom>
          <a:noFill/>
        </p:spPr>
        <p:txBody>
          <a:bodyPr wrap="square" rtlCol="0">
            <a:spAutoFit/>
          </a:bodyPr>
          <a:lstStyle/>
          <a:p>
            <a:r>
              <a:rPr lang="en-US" sz="1700" b="1" dirty="0"/>
              <a:t>Partner A: </a:t>
            </a:r>
            <a:r>
              <a:rPr lang="en-US" sz="1700" dirty="0"/>
              <a:t>There are workers.  The people are watching. </a:t>
            </a:r>
          </a:p>
          <a:p>
            <a:endParaRPr lang="en-US" sz="1700" dirty="0"/>
          </a:p>
          <a:p>
            <a:endParaRPr lang="en-US" sz="1700" dirty="0"/>
          </a:p>
          <a:p>
            <a:endParaRPr lang="en-US" sz="1700" dirty="0"/>
          </a:p>
          <a:p>
            <a:r>
              <a:rPr lang="en-US" sz="1700" b="1" dirty="0"/>
              <a:t>Partner A: </a:t>
            </a:r>
            <a:r>
              <a:rPr lang="en-US" sz="1700" dirty="0"/>
              <a:t>There are two groups.</a:t>
            </a:r>
            <a:endParaRPr lang="en-US" sz="1700" b="1" dirty="0"/>
          </a:p>
          <a:p>
            <a:endParaRPr lang="en-US" sz="1700" b="1" dirty="0"/>
          </a:p>
          <a:p>
            <a:endParaRPr lang="en-US" sz="1700" b="1" dirty="0"/>
          </a:p>
          <a:p>
            <a:endParaRPr lang="en-US" sz="1700" dirty="0"/>
          </a:p>
          <a:p>
            <a:r>
              <a:rPr lang="en-US" sz="1700" b="1" dirty="0"/>
              <a:t>Partner A: </a:t>
            </a:r>
            <a:r>
              <a:rPr lang="en-US" sz="1700" dirty="0"/>
              <a:t>I notice that there are four workers.  There are glasses.  The man is using a hammer.</a:t>
            </a:r>
          </a:p>
          <a:p>
            <a:endParaRPr lang="en-US" sz="1700" dirty="0"/>
          </a:p>
          <a:p>
            <a:endParaRPr lang="en-US" sz="1700" dirty="0"/>
          </a:p>
          <a:p>
            <a:r>
              <a:rPr lang="en-US" sz="1700" b="1" dirty="0"/>
              <a:t>Partner A: </a:t>
            </a:r>
            <a:r>
              <a:rPr lang="en-US" sz="1700" dirty="0"/>
              <a:t>I notice a steering wheel. </a:t>
            </a:r>
          </a:p>
          <a:p>
            <a:endParaRPr lang="en-US" sz="1700" dirty="0"/>
          </a:p>
          <a:p>
            <a:endParaRPr lang="en-US" sz="1700" dirty="0"/>
          </a:p>
          <a:p>
            <a:r>
              <a:rPr lang="en-US" sz="1700" b="1" dirty="0"/>
              <a:t>Partner A: </a:t>
            </a:r>
            <a:r>
              <a:rPr lang="en-US" sz="1700" dirty="0"/>
              <a:t>I notice there are two little boys. </a:t>
            </a:r>
          </a:p>
          <a:p>
            <a:endParaRPr lang="en-US" sz="1700" dirty="0"/>
          </a:p>
          <a:p>
            <a:endParaRPr lang="en-US" sz="1700" dirty="0"/>
          </a:p>
        </p:txBody>
      </p:sp>
      <p:sp>
        <p:nvSpPr>
          <p:cNvPr id="5" name="TextBox 4"/>
          <p:cNvSpPr txBox="1"/>
          <p:nvPr/>
        </p:nvSpPr>
        <p:spPr>
          <a:xfrm>
            <a:off x="4591715" y="1052160"/>
            <a:ext cx="3619308" cy="558614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endParaRPr lang="en-US" sz="1700" dirty="0"/>
          </a:p>
          <a:p>
            <a:endParaRPr lang="en-US" sz="1700" dirty="0"/>
          </a:p>
          <a:p>
            <a:endParaRPr lang="en-US" sz="1700" dirty="0"/>
          </a:p>
          <a:p>
            <a:endParaRPr lang="en-US" sz="1700" dirty="0"/>
          </a:p>
          <a:p>
            <a:r>
              <a:rPr lang="en-US" sz="1700" b="1" dirty="0"/>
              <a:t>Partner B: </a:t>
            </a:r>
            <a:r>
              <a:rPr lang="en-US" sz="1700" dirty="0"/>
              <a:t>I notice there is another group.  They are working.</a:t>
            </a:r>
          </a:p>
          <a:p>
            <a:endParaRPr lang="en-US" sz="1700" dirty="0"/>
          </a:p>
          <a:p>
            <a:endParaRPr lang="en-US" sz="1700" dirty="0"/>
          </a:p>
          <a:p>
            <a:endParaRPr lang="en-US" sz="1700" dirty="0"/>
          </a:p>
          <a:p>
            <a:r>
              <a:rPr lang="en-US" sz="1700" b="1" dirty="0"/>
              <a:t>Partner B</a:t>
            </a:r>
            <a:r>
              <a:rPr lang="en-US" sz="1700" dirty="0"/>
              <a:t>: I notice the other people.</a:t>
            </a:r>
          </a:p>
          <a:p>
            <a:endParaRPr lang="en-US" sz="1700" dirty="0"/>
          </a:p>
          <a:p>
            <a:endParaRPr lang="en-US" sz="1700" dirty="0"/>
          </a:p>
          <a:p>
            <a:r>
              <a:rPr lang="en-US" sz="1700" b="1" dirty="0"/>
              <a:t>Partner B</a:t>
            </a:r>
            <a:r>
              <a:rPr lang="en-US" sz="1700" dirty="0"/>
              <a:t>: I notice the men are building the cars. </a:t>
            </a:r>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320"/>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93320"/>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843834" y="-178186"/>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5798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88030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7299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98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946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0962"/>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2693"/>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83020"/>
            <a:ext cx="948679" cy="957629"/>
          </a:xfrm>
          <a:prstGeom prst="rect">
            <a:avLst/>
          </a:prstGeom>
        </p:spPr>
      </p:pic>
    </p:spTree>
    <p:extLst>
      <p:ext uri="{BB962C8B-B14F-4D97-AF65-F5344CB8AC3E}">
        <p14:creationId xmlns:p14="http://schemas.microsoft.com/office/powerpoint/2010/main" val="417028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20907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descr="MISERIA 3.jpg">
            <a:extLst>
              <a:ext uri="{FF2B5EF4-FFF2-40B4-BE49-F238E27FC236}">
                <a16:creationId xmlns:a16="http://schemas.microsoft.com/office/drawing/2014/main" id="{6A81ECFA-D8C6-E44D-BF38-78124650B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92" y="1310746"/>
            <a:ext cx="5991248" cy="4736410"/>
          </a:xfrm>
          <a:prstGeom prst="rect">
            <a:avLst/>
          </a:prstGeom>
        </p:spPr>
      </p:pic>
    </p:spTree>
    <p:extLst>
      <p:ext uri="{BB962C8B-B14F-4D97-AF65-F5344CB8AC3E}">
        <p14:creationId xmlns:p14="http://schemas.microsoft.com/office/powerpoint/2010/main" val="2664953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descr="MISERIA 3.jpg">
            <a:extLst>
              <a:ext uri="{FF2B5EF4-FFF2-40B4-BE49-F238E27FC236}">
                <a16:creationId xmlns:a16="http://schemas.microsoft.com/office/drawing/2014/main" id="{ACE911CB-2488-7A41-8D52-B59C8E6510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0807" y="2059859"/>
            <a:ext cx="3651026" cy="3973009"/>
          </a:xfrm>
          <a:prstGeom prst="rect">
            <a:avLst/>
          </a:prstGeom>
        </p:spPr>
      </p:pic>
    </p:spTree>
    <p:extLst>
      <p:ext uri="{BB962C8B-B14F-4D97-AF65-F5344CB8AC3E}">
        <p14:creationId xmlns:p14="http://schemas.microsoft.com/office/powerpoint/2010/main" val="9331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5200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4" name="Rectangle 3"/>
          <p:cNvSpPr/>
          <p:nvPr/>
        </p:nvSpPr>
        <p:spPr>
          <a:xfrm>
            <a:off x="4594860" y="1855160"/>
            <a:ext cx="2951929" cy="15603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3405645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5633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98845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CREATE Non-Model Revision</a:t>
            </a:r>
          </a:p>
        </p:txBody>
      </p:sp>
      <p:pic>
        <p:nvPicPr>
          <p:cNvPr id="4" name="Picture 3">
            <a:extLst>
              <a:ext uri="{FF2B5EF4-FFF2-40B4-BE49-F238E27FC236}">
                <a16:creationId xmlns:a16="http://schemas.microsoft.com/office/drawing/2014/main" id="{596762D4-281B-C643-B512-50A87F838FB4}"/>
              </a:ext>
            </a:extLst>
          </p:cNvPr>
          <p:cNvPicPr>
            <a:picLocks noChangeAspect="1"/>
          </p:cNvPicPr>
          <p:nvPr/>
        </p:nvPicPr>
        <p:blipFill>
          <a:blip r:embed="rId3"/>
          <a:stretch>
            <a:fillRect/>
          </a:stretch>
        </p:blipFill>
        <p:spPr>
          <a:xfrm>
            <a:off x="195117" y="976992"/>
            <a:ext cx="4210751" cy="5449207"/>
          </a:xfrm>
          <a:prstGeom prst="rect">
            <a:avLst/>
          </a:prstGeom>
        </p:spPr>
      </p:pic>
      <p:pic>
        <p:nvPicPr>
          <p:cNvPr id="6" name="Picture 5">
            <a:extLst>
              <a:ext uri="{FF2B5EF4-FFF2-40B4-BE49-F238E27FC236}">
                <a16:creationId xmlns:a16="http://schemas.microsoft.com/office/drawing/2014/main" id="{323043CE-99DB-B647-A62D-724484EF65A3}"/>
              </a:ext>
            </a:extLst>
          </p:cNvPr>
          <p:cNvPicPr>
            <a:picLocks noChangeAspect="1"/>
          </p:cNvPicPr>
          <p:nvPr/>
        </p:nvPicPr>
        <p:blipFill>
          <a:blip r:embed="rId4"/>
          <a:stretch>
            <a:fillRect/>
          </a:stretch>
        </p:blipFill>
        <p:spPr>
          <a:xfrm>
            <a:off x="4683703" y="976992"/>
            <a:ext cx="4210752" cy="5449208"/>
          </a:xfrm>
          <a:prstGeom prst="rect">
            <a:avLst/>
          </a:prstGeom>
        </p:spPr>
      </p:pic>
    </p:spTree>
    <p:extLst>
      <p:ext uri="{BB962C8B-B14F-4D97-AF65-F5344CB8AC3E}">
        <p14:creationId xmlns:p14="http://schemas.microsoft.com/office/powerpoint/2010/main" val="114429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29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332265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596576" y="3126793"/>
            <a:ext cx="2075396"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8751-lot-7-Benton-Flood-Disaste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36" y="775330"/>
            <a:ext cx="5986249" cy="4820798"/>
          </a:xfrm>
          <a:prstGeom prst="rect">
            <a:avLst/>
          </a:prstGeom>
        </p:spPr>
      </p:pic>
    </p:spTree>
    <p:extLst>
      <p:ext uri="{BB962C8B-B14F-4D97-AF65-F5344CB8AC3E}">
        <p14:creationId xmlns:p14="http://schemas.microsoft.com/office/powerpoint/2010/main" val="96414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960" y="9804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967" y="20884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13692" y="37372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8751-lot-7-Benton-Flood-Disaster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6637" y="1033878"/>
            <a:ext cx="5433048" cy="5247709"/>
          </a:xfrm>
          <a:prstGeom prst="rect">
            <a:avLst/>
          </a:prstGeom>
        </p:spPr>
      </p:pic>
      <p:pic>
        <p:nvPicPr>
          <p:cNvPr id="2" name="Online Media 1" descr="Recorded Sound">
            <a:hlinkClick r:id="" action="ppaction://media"/>
            <a:extLst>
              <a:ext uri="{FF2B5EF4-FFF2-40B4-BE49-F238E27FC236}">
                <a16:creationId xmlns:a16="http://schemas.microsoft.com/office/drawing/2014/main" id="{413AB523-28AB-4546-AFFD-94B501CF4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2643" y="129566"/>
            <a:ext cx="812800" cy="812800"/>
          </a:xfrm>
          <a:prstGeom prst="rect">
            <a:avLst/>
          </a:prstGeom>
          <a:ln>
            <a:solidFill>
              <a:schemeClr val="accent1"/>
            </a:solidFill>
          </a:ln>
        </p:spPr>
      </p:pic>
    </p:spTree>
    <p:extLst>
      <p:ext uri="{BB962C8B-B14F-4D97-AF65-F5344CB8AC3E}">
        <p14:creationId xmlns:p14="http://schemas.microsoft.com/office/powerpoint/2010/main" val="16544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8">
      <a:dk1>
        <a:srgbClr val="000000"/>
      </a:dk1>
      <a:lt1>
        <a:srgbClr val="FFFFFF"/>
      </a:lt1>
      <a:dk2>
        <a:srgbClr val="455F51"/>
      </a:dk2>
      <a:lt2>
        <a:srgbClr val="E3DED1"/>
      </a:lt2>
      <a:accent1>
        <a:srgbClr val="0096FF"/>
      </a:accent1>
      <a:accent2>
        <a:srgbClr val="0432FF"/>
      </a:accent2>
      <a:accent3>
        <a:srgbClr val="FF9300"/>
      </a:accent3>
      <a:accent4>
        <a:srgbClr val="0432FF"/>
      </a:accent4>
      <a:accent5>
        <a:srgbClr val="521B92"/>
      </a:accent5>
      <a:accent6>
        <a:srgbClr val="0096FF"/>
      </a:accent6>
      <a:hlink>
        <a:srgbClr val="FEFB00"/>
      </a:hlink>
      <a:folHlink>
        <a:srgbClr val="9351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 4th Grade CREATE</Template>
  <TotalTime>634</TotalTime>
  <Words>5511</Words>
  <Application>Microsoft Macintosh PowerPoint</Application>
  <PresentationFormat>On-screen Show (4:3)</PresentationFormat>
  <Paragraphs>694</Paragraphs>
  <Slides>53</Slides>
  <Notes>52</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CREATE</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WRAP-UP</vt:lpstr>
      <vt:lpstr>Start Smart 1.0 (revised)</vt:lpstr>
      <vt:lpstr>ELD Objective</vt:lpstr>
      <vt:lpstr>PowerPoint Presentation</vt:lpstr>
      <vt:lpstr>Conversation Norms</vt:lpstr>
      <vt:lpstr>Hand Gesture and Phrase- CREATE</vt:lpstr>
      <vt:lpstr>Prompt and Response Starters</vt:lpstr>
      <vt:lpstr>PowerPoint Presentation</vt:lpstr>
      <vt:lpstr>PowerPoint Presentation</vt:lpstr>
      <vt:lpstr>PowerPoint Presentation</vt:lpstr>
      <vt:lpstr>What makes this a model conversation?</vt:lpstr>
      <vt:lpstr>Understanding the Skill: CREATE</vt:lpstr>
      <vt:lpstr>PowerPoint Presentation</vt:lpstr>
      <vt:lpstr>PowerPoint Presentation</vt:lpstr>
      <vt:lpstr>REVIEW Non-Model What do you notice in the visual text?</vt:lpstr>
      <vt:lpstr>REVISE  NON-MODEL</vt:lpstr>
      <vt:lpstr>PowerPoint Presentation</vt:lpstr>
      <vt:lpstr>Language Sample Revision-Non-Model</vt:lpstr>
      <vt:lpstr>WRAP-UP</vt:lpstr>
      <vt:lpstr>Start Smart 1.0</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Model Creating Class Constructive Conversation Poster</vt:lpstr>
      <vt:lpstr>PowerPoint Presentation</vt:lpstr>
      <vt:lpstr>Teacher Resources</vt:lpstr>
      <vt:lpstr>CREATE Non-Model Revision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37</cp:revision>
  <dcterms:created xsi:type="dcterms:W3CDTF">2016-08-22T15:51:27Z</dcterms:created>
  <dcterms:modified xsi:type="dcterms:W3CDTF">2019-09-04T21:52:09Z</dcterms:modified>
</cp:coreProperties>
</file>